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3.bin" ContentType="application/vnd.openxmlformats-officedocument.oleObject"/>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3"/>
  </p:notesMasterIdLst>
  <p:sldIdLst>
    <p:sldId id="279" r:id="rId2"/>
    <p:sldId id="441" r:id="rId3"/>
    <p:sldId id="341" r:id="rId4"/>
    <p:sldId id="342" r:id="rId5"/>
    <p:sldId id="343" r:id="rId6"/>
    <p:sldId id="344" r:id="rId7"/>
    <p:sldId id="363" r:id="rId8"/>
    <p:sldId id="364" r:id="rId9"/>
    <p:sldId id="362" r:id="rId10"/>
    <p:sldId id="365" r:id="rId11"/>
    <p:sldId id="366" r:id="rId12"/>
    <p:sldId id="369" r:id="rId13"/>
    <p:sldId id="367" r:id="rId14"/>
    <p:sldId id="420" r:id="rId15"/>
    <p:sldId id="440" r:id="rId16"/>
    <p:sldId id="386" r:id="rId17"/>
    <p:sldId id="280" r:id="rId18"/>
    <p:sldId id="328" r:id="rId19"/>
    <p:sldId id="423" r:id="rId20"/>
    <p:sldId id="373" r:id="rId21"/>
    <p:sldId id="374" r:id="rId22"/>
    <p:sldId id="375" r:id="rId23"/>
    <p:sldId id="377" r:id="rId24"/>
    <p:sldId id="407" r:id="rId25"/>
    <p:sldId id="408" r:id="rId26"/>
    <p:sldId id="389" r:id="rId27"/>
    <p:sldId id="312" r:id="rId28"/>
    <p:sldId id="319" r:id="rId29"/>
    <p:sldId id="394" r:id="rId30"/>
    <p:sldId id="400" r:id="rId31"/>
    <p:sldId id="409" r:id="rId32"/>
    <p:sldId id="401" r:id="rId33"/>
    <p:sldId id="322" r:id="rId34"/>
    <p:sldId id="418" r:id="rId35"/>
    <p:sldId id="402" r:id="rId36"/>
    <p:sldId id="396" r:id="rId37"/>
    <p:sldId id="421" r:id="rId38"/>
    <p:sldId id="422" r:id="rId39"/>
    <p:sldId id="424" r:id="rId40"/>
    <p:sldId id="425" r:id="rId41"/>
    <p:sldId id="426" r:id="rId42"/>
    <p:sldId id="428" r:id="rId43"/>
    <p:sldId id="427" r:id="rId44"/>
    <p:sldId id="429" r:id="rId45"/>
    <p:sldId id="430" r:id="rId46"/>
    <p:sldId id="431" r:id="rId47"/>
    <p:sldId id="433" r:id="rId48"/>
    <p:sldId id="432" r:id="rId49"/>
    <p:sldId id="437" r:id="rId50"/>
    <p:sldId id="439" r:id="rId51"/>
    <p:sldId id="438" r:id="rId52"/>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704" y="-112"/>
      </p:cViewPr>
      <p:guideLst>
        <p:guide orient="horz" pos="481"/>
        <p:guide pos="2835"/>
      </p:guideLst>
    </p:cSldViewPr>
  </p:slideViewPr>
  <p:notesTextViewPr>
    <p:cViewPr>
      <p:scale>
        <a:sx n="100" d="100"/>
        <a:sy n="100" d="100"/>
      </p:scale>
      <p:origin x="0" y="0"/>
    </p:cViewPr>
  </p:notesTextViewPr>
  <p:sorterViewPr>
    <p:cViewPr>
      <p:scale>
        <a:sx n="150" d="100"/>
        <a:sy n="150" d="100"/>
      </p:scale>
      <p:origin x="0" y="27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Diagram%20i%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51008645533141"/>
          <c:y val="0.101796407185629"/>
          <c:w val="0.884726224783862"/>
          <c:h val="0.718562874251497"/>
        </c:manualLayout>
      </c:layout>
      <c:barChart>
        <c:barDir val="col"/>
        <c:grouping val="clustered"/>
        <c:varyColors val="0"/>
        <c:ser>
          <c:idx val="0"/>
          <c:order val="0"/>
          <c:tx>
            <c:strRef>
              <c:f>Sheet1!$A$2</c:f>
              <c:strCache>
                <c:ptCount val="1"/>
                <c:pt idx="0">
                  <c:v>Sverige</c:v>
                </c:pt>
              </c:strCache>
            </c:strRef>
          </c:tx>
          <c:spPr>
            <a:solidFill>
              <a:srgbClr val="DD2D32"/>
            </a:solidFill>
            <a:ln w="22163">
              <a:noFill/>
            </a:ln>
          </c:spPr>
          <c:invertIfNegative val="0"/>
          <c:cat>
            <c:numRef>
              <c:f>Sheet1!$B$1:$H$1</c:f>
              <c:numCache>
                <c:formatCode>General</c:formatCode>
                <c:ptCount val="7"/>
                <c:pt idx="0">
                  <c:v>1937.0</c:v>
                </c:pt>
                <c:pt idx="1">
                  <c:v>1977.0</c:v>
                </c:pt>
                <c:pt idx="2">
                  <c:v>1985.0</c:v>
                </c:pt>
                <c:pt idx="3">
                  <c:v>1990.0</c:v>
                </c:pt>
                <c:pt idx="4">
                  <c:v>2000.0</c:v>
                </c:pt>
                <c:pt idx="5">
                  <c:v>2005.0</c:v>
                </c:pt>
                <c:pt idx="6">
                  <c:v>2008.0</c:v>
                </c:pt>
              </c:numCache>
            </c:numRef>
          </c:cat>
          <c:val>
            <c:numRef>
              <c:f>Sheet1!$B$2:$H$2</c:f>
              <c:numCache>
                <c:formatCode>General</c:formatCode>
                <c:ptCount val="7"/>
                <c:pt idx="0">
                  <c:v>7.8</c:v>
                </c:pt>
                <c:pt idx="1">
                  <c:v>6.3</c:v>
                </c:pt>
                <c:pt idx="2">
                  <c:v>3.1</c:v>
                </c:pt>
                <c:pt idx="3">
                  <c:v>2.0</c:v>
                </c:pt>
                <c:pt idx="4">
                  <c:v>1.0</c:v>
                </c:pt>
                <c:pt idx="5">
                  <c:v>1.0</c:v>
                </c:pt>
                <c:pt idx="6">
                  <c:v>0.9</c:v>
                </c:pt>
              </c:numCache>
            </c:numRef>
          </c:val>
        </c:ser>
        <c:dLbls>
          <c:showLegendKey val="0"/>
          <c:showVal val="0"/>
          <c:showCatName val="0"/>
          <c:showSerName val="0"/>
          <c:showPercent val="0"/>
          <c:showBubbleSize val="0"/>
        </c:dLbls>
        <c:gapWidth val="150"/>
        <c:axId val="2118750280"/>
        <c:axId val="2118746296"/>
      </c:barChart>
      <c:catAx>
        <c:axId val="2118750280"/>
        <c:scaling>
          <c:orientation val="minMax"/>
        </c:scaling>
        <c:delete val="0"/>
        <c:axPos val="b"/>
        <c:numFmt formatCode="General" sourceLinked="1"/>
        <c:majorTickMark val="out"/>
        <c:minorTickMark val="none"/>
        <c:tickLblPos val="nextTo"/>
        <c:spPr>
          <a:ln w="2770">
            <a:solidFill>
              <a:srgbClr val="000000"/>
            </a:solidFill>
            <a:prstDash val="solid"/>
          </a:ln>
        </c:spPr>
        <c:txPr>
          <a:bodyPr rot="0" vert="horz"/>
          <a:lstStyle/>
          <a:p>
            <a:pPr>
              <a:defRPr sz="829" b="1" i="0" u="none" strike="noStrike" baseline="0">
                <a:solidFill>
                  <a:srgbClr val="000000"/>
                </a:solidFill>
                <a:latin typeface="Verdana"/>
                <a:ea typeface="Verdana"/>
                <a:cs typeface="Verdana"/>
              </a:defRPr>
            </a:pPr>
            <a:endParaRPr lang="sv-SE"/>
          </a:p>
        </c:txPr>
        <c:crossAx val="2118746296"/>
        <c:crosses val="autoZero"/>
        <c:auto val="1"/>
        <c:lblAlgn val="ctr"/>
        <c:lblOffset val="100"/>
        <c:tickLblSkip val="1"/>
        <c:tickMarkSkip val="1"/>
        <c:noMultiLvlLbl val="0"/>
      </c:catAx>
      <c:valAx>
        <c:axId val="2118746296"/>
        <c:scaling>
          <c:orientation val="minMax"/>
        </c:scaling>
        <c:delete val="0"/>
        <c:axPos val="l"/>
        <c:majorGridlines>
          <c:spPr>
            <a:ln w="11081">
              <a:solidFill>
                <a:srgbClr val="C0C0C0"/>
              </a:solidFill>
              <a:prstDash val="solid"/>
            </a:ln>
          </c:spPr>
        </c:majorGridlines>
        <c:numFmt formatCode="General" sourceLinked="1"/>
        <c:majorTickMark val="out"/>
        <c:minorTickMark val="none"/>
        <c:tickLblPos val="nextTo"/>
        <c:spPr>
          <a:ln w="8311">
            <a:noFill/>
          </a:ln>
        </c:spPr>
        <c:txPr>
          <a:bodyPr rot="0" vert="horz"/>
          <a:lstStyle/>
          <a:p>
            <a:pPr>
              <a:defRPr sz="829" b="1" i="0" u="none" strike="noStrike" baseline="0">
                <a:solidFill>
                  <a:srgbClr val="000000"/>
                </a:solidFill>
                <a:latin typeface="Verdana"/>
                <a:ea typeface="Verdana"/>
                <a:cs typeface="Verdana"/>
              </a:defRPr>
            </a:pPr>
            <a:endParaRPr lang="sv-SE"/>
          </a:p>
        </c:txPr>
        <c:crossAx val="2118750280"/>
        <c:crosses val="autoZero"/>
        <c:crossBetween val="between"/>
        <c:majorUnit val="2.0"/>
      </c:valAx>
      <c:spPr>
        <a:noFill/>
        <a:ln w="22163">
          <a:noFill/>
        </a:ln>
      </c:spPr>
    </c:plotArea>
    <c:plotVisOnly val="1"/>
    <c:dispBlanksAs val="gap"/>
    <c:showDLblsOverMax val="0"/>
  </c:chart>
  <c:spPr>
    <a:noFill/>
    <a:ln>
      <a:noFill/>
    </a:ln>
  </c:spPr>
  <c:txPr>
    <a:bodyPr/>
    <a:lstStyle/>
    <a:p>
      <a:pPr>
        <a:defRPr sz="829" b="1" i="0" u="none" strike="noStrike" baseline="0">
          <a:solidFill>
            <a:srgbClr val="000000"/>
          </a:solidFill>
          <a:latin typeface="Verdana"/>
          <a:ea typeface="Verdana"/>
          <a:cs typeface="Verdana"/>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'[Diagram i Microsoft Office PowerPoint]Sheet1'!$A$4</c:f>
              <c:strCache>
                <c:ptCount val="1"/>
                <c:pt idx="0">
                  <c:v>Nord</c:v>
                </c:pt>
              </c:strCache>
            </c:strRef>
          </c:tx>
          <c:invertIfNegative val="0"/>
          <c:cat>
            <c:strRef>
              <c:f>'[Diagram i Microsoft Office PowerPoint]Sheet1'!$B$1:$J$3</c:f>
              <c:strCache>
                <c:ptCount val="9"/>
                <c:pt idx="0">
                  <c:v>1967</c:v>
                </c:pt>
                <c:pt idx="1">
                  <c:v>1971</c:v>
                </c:pt>
                <c:pt idx="2">
                  <c:v>1976</c:v>
                </c:pt>
                <c:pt idx="3">
                  <c:v>1980</c:v>
                </c:pt>
                <c:pt idx="4">
                  <c:v>1987</c:v>
                </c:pt>
                <c:pt idx="5">
                  <c:v>1992</c:v>
                </c:pt>
                <c:pt idx="6">
                  <c:v>1997</c:v>
                </c:pt>
                <c:pt idx="7">
                  <c:v>2002</c:v>
                </c:pt>
                <c:pt idx="8">
                  <c:v>2007</c:v>
                </c:pt>
              </c:strCache>
            </c:strRef>
          </c:cat>
          <c:val>
            <c:numRef>
              <c:f>'[Diagram i Microsoft Office PowerPoint]Sheet1'!$B$4:$J$4</c:f>
              <c:numCache>
                <c:formatCode>General</c:formatCode>
                <c:ptCount val="9"/>
                <c:pt idx="0">
                  <c:v>83.0</c:v>
                </c:pt>
                <c:pt idx="1">
                  <c:v>67.0</c:v>
                </c:pt>
                <c:pt idx="2">
                  <c:v>64.0</c:v>
                </c:pt>
                <c:pt idx="3">
                  <c:v>50.0</c:v>
                </c:pt>
                <c:pt idx="4">
                  <c:v>42.0</c:v>
                </c:pt>
                <c:pt idx="5">
                  <c:v>44.0</c:v>
                </c:pt>
                <c:pt idx="6">
                  <c:v>46.0</c:v>
                </c:pt>
                <c:pt idx="7">
                  <c:v>46.0</c:v>
                </c:pt>
                <c:pt idx="8">
                  <c:v>38.0</c:v>
                </c:pt>
              </c:numCache>
            </c:numRef>
          </c:val>
        </c:ser>
        <c:dLbls>
          <c:showLegendKey val="0"/>
          <c:showVal val="0"/>
          <c:showCatName val="0"/>
          <c:showSerName val="0"/>
          <c:showPercent val="0"/>
          <c:showBubbleSize val="0"/>
        </c:dLbls>
        <c:gapWidth val="150"/>
        <c:axId val="2118863512"/>
        <c:axId val="2118866184"/>
      </c:barChart>
      <c:catAx>
        <c:axId val="2118863512"/>
        <c:scaling>
          <c:orientation val="minMax"/>
        </c:scaling>
        <c:delete val="0"/>
        <c:axPos val="b"/>
        <c:majorTickMark val="out"/>
        <c:minorTickMark val="none"/>
        <c:tickLblPos val="nextTo"/>
        <c:crossAx val="2118866184"/>
        <c:crosses val="autoZero"/>
        <c:auto val="1"/>
        <c:lblAlgn val="ctr"/>
        <c:lblOffset val="100"/>
        <c:noMultiLvlLbl val="0"/>
      </c:catAx>
      <c:valAx>
        <c:axId val="2118866184"/>
        <c:scaling>
          <c:orientation val="minMax"/>
        </c:scaling>
        <c:delete val="0"/>
        <c:axPos val="l"/>
        <c:majorGridlines/>
        <c:numFmt formatCode="General" sourceLinked="1"/>
        <c:majorTickMark val="out"/>
        <c:minorTickMark val="none"/>
        <c:tickLblPos val="nextTo"/>
        <c:crossAx val="211886351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Blad1!$B$1</c:f>
              <c:strCache>
                <c:ptCount val="1"/>
                <c:pt idx="0">
                  <c:v>Serie 1</c:v>
                </c:pt>
              </c:strCache>
            </c:strRef>
          </c:tx>
          <c:invertIfNegative val="0"/>
          <c:cat>
            <c:strRef>
              <c:f>Blad1!$A$2:$A$10</c:f>
              <c:strCache>
                <c:ptCount val="9"/>
                <c:pt idx="0">
                  <c:v>Economic reasons (expenses for travel)</c:v>
                </c:pt>
                <c:pt idx="1">
                  <c:v>Lack of trust in health care</c:v>
                </c:pt>
                <c:pt idx="2">
                  <c:v>Fear of disclose an actual abuse of neglect</c:v>
                </c:pt>
                <c:pt idx="3">
                  <c:v>Avoidance of authorities</c:v>
                </c:pt>
                <c:pt idx="4">
                  <c:v>Low priority du to lack of time</c:v>
                </c:pt>
                <c:pt idx="5">
                  <c:v>Parental negligence of dental health of the child</c:v>
                </c:pt>
                <c:pt idx="6">
                  <c:v>Lack of family tradition</c:v>
                </c:pt>
                <c:pt idx="7">
                  <c:v>Parental negligence  </c:v>
                </c:pt>
                <c:pt idx="8">
                  <c:v>Dental fear;  parental or child</c:v>
                </c:pt>
              </c:strCache>
            </c:strRef>
          </c:cat>
          <c:val>
            <c:numRef>
              <c:f>Blad1!$B$2:$B$10</c:f>
              <c:numCache>
                <c:formatCode>General</c:formatCode>
                <c:ptCount val="9"/>
                <c:pt idx="0">
                  <c:v>2.0</c:v>
                </c:pt>
                <c:pt idx="1">
                  <c:v>2.0</c:v>
                </c:pt>
                <c:pt idx="2">
                  <c:v>7.0</c:v>
                </c:pt>
                <c:pt idx="3">
                  <c:v>15.0</c:v>
                </c:pt>
                <c:pt idx="4">
                  <c:v>25.0</c:v>
                </c:pt>
                <c:pt idx="5">
                  <c:v>29.0</c:v>
                </c:pt>
                <c:pt idx="6">
                  <c:v>52.0</c:v>
                </c:pt>
                <c:pt idx="7">
                  <c:v>68.0</c:v>
                </c:pt>
                <c:pt idx="8">
                  <c:v>74.0</c:v>
                </c:pt>
              </c:numCache>
            </c:numRef>
          </c:val>
        </c:ser>
        <c:dLbls>
          <c:showLegendKey val="0"/>
          <c:showVal val="0"/>
          <c:showCatName val="0"/>
          <c:showSerName val="0"/>
          <c:showPercent val="0"/>
          <c:showBubbleSize val="0"/>
        </c:dLbls>
        <c:gapWidth val="150"/>
        <c:axId val="2086894024"/>
        <c:axId val="2086888296"/>
      </c:barChart>
      <c:catAx>
        <c:axId val="2086894024"/>
        <c:scaling>
          <c:orientation val="minMax"/>
        </c:scaling>
        <c:delete val="0"/>
        <c:axPos val="l"/>
        <c:majorTickMark val="out"/>
        <c:minorTickMark val="none"/>
        <c:tickLblPos val="nextTo"/>
        <c:crossAx val="2086888296"/>
        <c:crosses val="autoZero"/>
        <c:auto val="1"/>
        <c:lblAlgn val="ctr"/>
        <c:lblOffset val="100"/>
        <c:noMultiLvlLbl val="0"/>
      </c:catAx>
      <c:valAx>
        <c:axId val="2086888296"/>
        <c:scaling>
          <c:orientation val="minMax"/>
        </c:scaling>
        <c:delete val="0"/>
        <c:axPos val="b"/>
        <c:majorGridlines/>
        <c:numFmt formatCode="General" sourceLinked="1"/>
        <c:majorTickMark val="out"/>
        <c:minorTickMark val="none"/>
        <c:tickLblPos val="nextTo"/>
        <c:crossAx val="208689402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291D6-BD66-A843-BF87-DDC5747B5E27}" type="doc">
      <dgm:prSet loTypeId="urn:microsoft.com/office/officeart/2005/8/layout/process1" loCatId="" qsTypeId="urn:microsoft.com/office/officeart/2005/8/quickstyle/simple4" qsCatId="simple" csTypeId="urn:microsoft.com/office/officeart/2005/8/colors/accent1_2" csCatId="accent1" phldr="1"/>
      <dgm:spPr/>
    </dgm:pt>
    <dgm:pt modelId="{9058E19B-F0EA-BB4F-8E2D-058BA3FD24DF}">
      <dgm:prSet phldrT="[Text]"/>
      <dgm:spPr/>
      <dgm:t>
        <a:bodyPr/>
        <a:lstStyle/>
        <a:p>
          <a:r>
            <a:rPr lang="sv-SE" dirty="0" smtClean="0"/>
            <a:t>Make </a:t>
          </a:r>
          <a:r>
            <a:rPr lang="sv-SE" dirty="0" err="1" smtClean="0"/>
            <a:t>appointment</a:t>
          </a:r>
          <a:endParaRPr lang="sv-SE" dirty="0"/>
        </a:p>
      </dgm:t>
    </dgm:pt>
    <dgm:pt modelId="{5D30C29E-9A1D-A544-B805-E204DB6123AF}" type="parTrans" cxnId="{80BF282B-9B89-D34E-82ED-24FDD153B8EE}">
      <dgm:prSet/>
      <dgm:spPr/>
      <dgm:t>
        <a:bodyPr/>
        <a:lstStyle/>
        <a:p>
          <a:endParaRPr lang="sv-SE"/>
        </a:p>
      </dgm:t>
    </dgm:pt>
    <dgm:pt modelId="{23AAEAC5-5187-114D-8D0B-461FBB203184}" type="sibTrans" cxnId="{80BF282B-9B89-D34E-82ED-24FDD153B8EE}">
      <dgm:prSet/>
      <dgm:spPr/>
      <dgm:t>
        <a:bodyPr/>
        <a:lstStyle/>
        <a:p>
          <a:endParaRPr lang="sv-SE"/>
        </a:p>
      </dgm:t>
    </dgm:pt>
    <dgm:pt modelId="{CEC9366C-7AF5-EA46-9FB2-1FFEA1313653}">
      <dgm:prSet phldrT="[Text]"/>
      <dgm:spPr/>
      <dgm:t>
        <a:bodyPr/>
        <a:lstStyle/>
        <a:p>
          <a:r>
            <a:rPr lang="sv-SE" dirty="0" err="1" smtClean="0"/>
            <a:t>Fail</a:t>
          </a:r>
          <a:r>
            <a:rPr lang="sv-SE" dirty="0" smtClean="0"/>
            <a:t> </a:t>
          </a:r>
          <a:r>
            <a:rPr lang="sv-SE" dirty="0" err="1" smtClean="0"/>
            <a:t>to</a:t>
          </a:r>
          <a:r>
            <a:rPr lang="sv-SE" dirty="0" smtClean="0"/>
            <a:t> show </a:t>
          </a:r>
          <a:r>
            <a:rPr lang="sv-SE" dirty="0" err="1" smtClean="0"/>
            <a:t>up</a:t>
          </a:r>
          <a:r>
            <a:rPr lang="sv-SE" dirty="0" smtClean="0"/>
            <a:t> – new </a:t>
          </a:r>
          <a:r>
            <a:rPr lang="sv-SE" dirty="0" err="1" smtClean="0"/>
            <a:t>appointment</a:t>
          </a:r>
          <a:r>
            <a:rPr lang="sv-SE" dirty="0" smtClean="0"/>
            <a:t>	</a:t>
          </a:r>
          <a:endParaRPr lang="sv-SE" dirty="0"/>
        </a:p>
      </dgm:t>
    </dgm:pt>
    <dgm:pt modelId="{3AB82AC4-DA7E-424D-BDAD-10C747C129E8}" type="parTrans" cxnId="{A5597DAA-AB92-FF4D-8A45-044F2F6809C0}">
      <dgm:prSet/>
      <dgm:spPr/>
      <dgm:t>
        <a:bodyPr/>
        <a:lstStyle/>
        <a:p>
          <a:endParaRPr lang="sv-SE"/>
        </a:p>
      </dgm:t>
    </dgm:pt>
    <dgm:pt modelId="{CEEC2240-D245-2D4E-8D6B-0D7197D79E99}" type="sibTrans" cxnId="{A5597DAA-AB92-FF4D-8A45-044F2F6809C0}">
      <dgm:prSet/>
      <dgm:spPr/>
      <dgm:t>
        <a:bodyPr/>
        <a:lstStyle/>
        <a:p>
          <a:endParaRPr lang="sv-SE"/>
        </a:p>
      </dgm:t>
    </dgm:pt>
    <dgm:pt modelId="{A3B6CCD5-CC4F-3844-AD55-95DF018BCC55}">
      <dgm:prSet phldrT="[Text]"/>
      <dgm:spPr/>
      <dgm:t>
        <a:bodyPr/>
        <a:lstStyle/>
        <a:p>
          <a:r>
            <a:rPr lang="sv-SE" dirty="0" smtClean="0"/>
            <a:t>Personal call </a:t>
          </a:r>
          <a:r>
            <a:rPr lang="sv-SE" dirty="0" err="1" smtClean="0"/>
            <a:t>to</a:t>
          </a:r>
          <a:r>
            <a:rPr lang="sv-SE" dirty="0" smtClean="0"/>
            <a:t> </a:t>
          </a:r>
          <a:r>
            <a:rPr lang="sv-SE" dirty="0" err="1" smtClean="0"/>
            <a:t>guardian</a:t>
          </a:r>
          <a:endParaRPr lang="sv-SE" dirty="0"/>
        </a:p>
      </dgm:t>
    </dgm:pt>
    <dgm:pt modelId="{84522C45-74EA-744F-A2AE-C49FAA895C5A}" type="parTrans" cxnId="{5797C942-4A80-A544-B984-0DCCD66AC57A}">
      <dgm:prSet/>
      <dgm:spPr/>
      <dgm:t>
        <a:bodyPr/>
        <a:lstStyle/>
        <a:p>
          <a:endParaRPr lang="sv-SE"/>
        </a:p>
      </dgm:t>
    </dgm:pt>
    <dgm:pt modelId="{6C35BD02-B4A3-094B-838D-C2A91EBD90E2}" type="sibTrans" cxnId="{5797C942-4A80-A544-B984-0DCCD66AC57A}">
      <dgm:prSet/>
      <dgm:spPr/>
      <dgm:t>
        <a:bodyPr/>
        <a:lstStyle/>
        <a:p>
          <a:endParaRPr lang="sv-SE"/>
        </a:p>
      </dgm:t>
    </dgm:pt>
    <dgm:pt modelId="{9F36E41F-AF65-DC49-AEF3-7684158C10BF}" type="pres">
      <dgm:prSet presAssocID="{18C291D6-BD66-A843-BF87-DDC5747B5E27}" presName="Name0" presStyleCnt="0">
        <dgm:presLayoutVars>
          <dgm:dir/>
          <dgm:resizeHandles val="exact"/>
        </dgm:presLayoutVars>
      </dgm:prSet>
      <dgm:spPr/>
    </dgm:pt>
    <dgm:pt modelId="{7B6D8F48-4EC6-A845-8AE8-27A97CF0F110}" type="pres">
      <dgm:prSet presAssocID="{9058E19B-F0EA-BB4F-8E2D-058BA3FD24DF}" presName="node" presStyleLbl="node1" presStyleIdx="0" presStyleCnt="3">
        <dgm:presLayoutVars>
          <dgm:bulletEnabled val="1"/>
        </dgm:presLayoutVars>
      </dgm:prSet>
      <dgm:spPr/>
      <dgm:t>
        <a:bodyPr/>
        <a:lstStyle/>
        <a:p>
          <a:endParaRPr lang="sv-SE"/>
        </a:p>
      </dgm:t>
    </dgm:pt>
    <dgm:pt modelId="{B3682218-D364-914E-B53E-E43685B68530}" type="pres">
      <dgm:prSet presAssocID="{23AAEAC5-5187-114D-8D0B-461FBB203184}" presName="sibTrans" presStyleLbl="sibTrans2D1" presStyleIdx="0" presStyleCnt="2"/>
      <dgm:spPr/>
      <dgm:t>
        <a:bodyPr/>
        <a:lstStyle/>
        <a:p>
          <a:endParaRPr lang="sv-SE"/>
        </a:p>
      </dgm:t>
    </dgm:pt>
    <dgm:pt modelId="{5A80B45D-0AEB-FC47-9FA4-A88EE7BE6642}" type="pres">
      <dgm:prSet presAssocID="{23AAEAC5-5187-114D-8D0B-461FBB203184}" presName="connectorText" presStyleLbl="sibTrans2D1" presStyleIdx="0" presStyleCnt="2"/>
      <dgm:spPr/>
      <dgm:t>
        <a:bodyPr/>
        <a:lstStyle/>
        <a:p>
          <a:endParaRPr lang="sv-SE"/>
        </a:p>
      </dgm:t>
    </dgm:pt>
    <dgm:pt modelId="{AD1C6BA8-C5EC-5F40-AD34-0B51A553E44A}" type="pres">
      <dgm:prSet presAssocID="{CEC9366C-7AF5-EA46-9FB2-1FFEA1313653}" presName="node" presStyleLbl="node1" presStyleIdx="1" presStyleCnt="3">
        <dgm:presLayoutVars>
          <dgm:bulletEnabled val="1"/>
        </dgm:presLayoutVars>
      </dgm:prSet>
      <dgm:spPr/>
      <dgm:t>
        <a:bodyPr/>
        <a:lstStyle/>
        <a:p>
          <a:endParaRPr lang="sv-SE"/>
        </a:p>
      </dgm:t>
    </dgm:pt>
    <dgm:pt modelId="{FD4F6322-5A94-D34B-AC68-D358E083EFCC}" type="pres">
      <dgm:prSet presAssocID="{CEEC2240-D245-2D4E-8D6B-0D7197D79E99}" presName="sibTrans" presStyleLbl="sibTrans2D1" presStyleIdx="1" presStyleCnt="2"/>
      <dgm:spPr/>
      <dgm:t>
        <a:bodyPr/>
        <a:lstStyle/>
        <a:p>
          <a:endParaRPr lang="sv-SE"/>
        </a:p>
      </dgm:t>
    </dgm:pt>
    <dgm:pt modelId="{11CA2F2B-0478-AB43-AA7C-6A11290E22BB}" type="pres">
      <dgm:prSet presAssocID="{CEEC2240-D245-2D4E-8D6B-0D7197D79E99}" presName="connectorText" presStyleLbl="sibTrans2D1" presStyleIdx="1" presStyleCnt="2"/>
      <dgm:spPr/>
      <dgm:t>
        <a:bodyPr/>
        <a:lstStyle/>
        <a:p>
          <a:endParaRPr lang="sv-SE"/>
        </a:p>
      </dgm:t>
    </dgm:pt>
    <dgm:pt modelId="{21AC3EDD-BDF2-3A49-B721-322B54E65C02}" type="pres">
      <dgm:prSet presAssocID="{A3B6CCD5-CC4F-3844-AD55-95DF018BCC55}" presName="node" presStyleLbl="node1" presStyleIdx="2" presStyleCnt="3">
        <dgm:presLayoutVars>
          <dgm:bulletEnabled val="1"/>
        </dgm:presLayoutVars>
      </dgm:prSet>
      <dgm:spPr/>
      <dgm:t>
        <a:bodyPr/>
        <a:lstStyle/>
        <a:p>
          <a:endParaRPr lang="sv-SE"/>
        </a:p>
      </dgm:t>
    </dgm:pt>
  </dgm:ptLst>
  <dgm:cxnLst>
    <dgm:cxn modelId="{70C4887C-7397-E646-985E-DE54DF5F9A3F}" type="presOf" srcId="{CEC9366C-7AF5-EA46-9FB2-1FFEA1313653}" destId="{AD1C6BA8-C5EC-5F40-AD34-0B51A553E44A}" srcOrd="0" destOrd="0" presId="urn:microsoft.com/office/officeart/2005/8/layout/process1"/>
    <dgm:cxn modelId="{A276AD68-1FF0-444C-AEE1-E848B23259DA}" type="presOf" srcId="{CEEC2240-D245-2D4E-8D6B-0D7197D79E99}" destId="{FD4F6322-5A94-D34B-AC68-D358E083EFCC}" srcOrd="0" destOrd="0" presId="urn:microsoft.com/office/officeart/2005/8/layout/process1"/>
    <dgm:cxn modelId="{F061FA97-6489-BB44-B1BA-23DE9EC95128}" type="presOf" srcId="{CEEC2240-D245-2D4E-8D6B-0D7197D79E99}" destId="{11CA2F2B-0478-AB43-AA7C-6A11290E22BB}" srcOrd="1" destOrd="0" presId="urn:microsoft.com/office/officeart/2005/8/layout/process1"/>
    <dgm:cxn modelId="{E3BC39BF-5BF3-7146-90F3-D10E1FCEBB79}" type="presOf" srcId="{23AAEAC5-5187-114D-8D0B-461FBB203184}" destId="{5A80B45D-0AEB-FC47-9FA4-A88EE7BE6642}" srcOrd="1" destOrd="0" presId="urn:microsoft.com/office/officeart/2005/8/layout/process1"/>
    <dgm:cxn modelId="{80BF282B-9B89-D34E-82ED-24FDD153B8EE}" srcId="{18C291D6-BD66-A843-BF87-DDC5747B5E27}" destId="{9058E19B-F0EA-BB4F-8E2D-058BA3FD24DF}" srcOrd="0" destOrd="0" parTransId="{5D30C29E-9A1D-A544-B805-E204DB6123AF}" sibTransId="{23AAEAC5-5187-114D-8D0B-461FBB203184}"/>
    <dgm:cxn modelId="{0EAA2199-C9D7-5C42-A048-193535C07E9E}" type="presOf" srcId="{A3B6CCD5-CC4F-3844-AD55-95DF018BCC55}" destId="{21AC3EDD-BDF2-3A49-B721-322B54E65C02}" srcOrd="0" destOrd="0" presId="urn:microsoft.com/office/officeart/2005/8/layout/process1"/>
    <dgm:cxn modelId="{5797C942-4A80-A544-B984-0DCCD66AC57A}" srcId="{18C291D6-BD66-A843-BF87-DDC5747B5E27}" destId="{A3B6CCD5-CC4F-3844-AD55-95DF018BCC55}" srcOrd="2" destOrd="0" parTransId="{84522C45-74EA-744F-A2AE-C49FAA895C5A}" sibTransId="{6C35BD02-B4A3-094B-838D-C2A91EBD90E2}"/>
    <dgm:cxn modelId="{40F13006-E89D-1342-9DB3-0B9188191A9C}" type="presOf" srcId="{9058E19B-F0EA-BB4F-8E2D-058BA3FD24DF}" destId="{7B6D8F48-4EC6-A845-8AE8-27A97CF0F110}" srcOrd="0" destOrd="0" presId="urn:microsoft.com/office/officeart/2005/8/layout/process1"/>
    <dgm:cxn modelId="{A5597DAA-AB92-FF4D-8A45-044F2F6809C0}" srcId="{18C291D6-BD66-A843-BF87-DDC5747B5E27}" destId="{CEC9366C-7AF5-EA46-9FB2-1FFEA1313653}" srcOrd="1" destOrd="0" parTransId="{3AB82AC4-DA7E-424D-BDAD-10C747C129E8}" sibTransId="{CEEC2240-D245-2D4E-8D6B-0D7197D79E99}"/>
    <dgm:cxn modelId="{214151B1-500D-5D42-AAC4-4AA3F06EB754}" type="presOf" srcId="{18C291D6-BD66-A843-BF87-DDC5747B5E27}" destId="{9F36E41F-AF65-DC49-AEF3-7684158C10BF}" srcOrd="0" destOrd="0" presId="urn:microsoft.com/office/officeart/2005/8/layout/process1"/>
    <dgm:cxn modelId="{40E5DE14-8679-B743-AEF4-983398486C00}" type="presOf" srcId="{23AAEAC5-5187-114D-8D0B-461FBB203184}" destId="{B3682218-D364-914E-B53E-E43685B68530}" srcOrd="0" destOrd="0" presId="urn:microsoft.com/office/officeart/2005/8/layout/process1"/>
    <dgm:cxn modelId="{C08C09C8-B2C1-2941-BC3C-3239FD4FE66E}" type="presParOf" srcId="{9F36E41F-AF65-DC49-AEF3-7684158C10BF}" destId="{7B6D8F48-4EC6-A845-8AE8-27A97CF0F110}" srcOrd="0" destOrd="0" presId="urn:microsoft.com/office/officeart/2005/8/layout/process1"/>
    <dgm:cxn modelId="{F79B83AF-124C-E144-8D0C-3996AC2664A8}" type="presParOf" srcId="{9F36E41F-AF65-DC49-AEF3-7684158C10BF}" destId="{B3682218-D364-914E-B53E-E43685B68530}" srcOrd="1" destOrd="0" presId="urn:microsoft.com/office/officeart/2005/8/layout/process1"/>
    <dgm:cxn modelId="{28DDC628-2F8E-9846-9680-D8B4F1CEB22C}" type="presParOf" srcId="{B3682218-D364-914E-B53E-E43685B68530}" destId="{5A80B45D-0AEB-FC47-9FA4-A88EE7BE6642}" srcOrd="0" destOrd="0" presId="urn:microsoft.com/office/officeart/2005/8/layout/process1"/>
    <dgm:cxn modelId="{B4D01012-8D83-3146-B340-F599518D797F}" type="presParOf" srcId="{9F36E41F-AF65-DC49-AEF3-7684158C10BF}" destId="{AD1C6BA8-C5EC-5F40-AD34-0B51A553E44A}" srcOrd="2" destOrd="0" presId="urn:microsoft.com/office/officeart/2005/8/layout/process1"/>
    <dgm:cxn modelId="{D18C6807-B06E-8D41-89FD-31BB0BBD0CCE}" type="presParOf" srcId="{9F36E41F-AF65-DC49-AEF3-7684158C10BF}" destId="{FD4F6322-5A94-D34B-AC68-D358E083EFCC}" srcOrd="3" destOrd="0" presId="urn:microsoft.com/office/officeart/2005/8/layout/process1"/>
    <dgm:cxn modelId="{13D0FBA8-7749-704B-B9AB-D073F87C6DF4}" type="presParOf" srcId="{FD4F6322-5A94-D34B-AC68-D358E083EFCC}" destId="{11CA2F2B-0478-AB43-AA7C-6A11290E22BB}" srcOrd="0" destOrd="0" presId="urn:microsoft.com/office/officeart/2005/8/layout/process1"/>
    <dgm:cxn modelId="{45C0DDA4-151C-A340-8899-524DDE3028F8}" type="presParOf" srcId="{9F36E41F-AF65-DC49-AEF3-7684158C10BF}" destId="{21AC3EDD-BDF2-3A49-B721-322B54E65C0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D8F48-4EC6-A845-8AE8-27A97CF0F110}">
      <dsp:nvSpPr>
        <dsp:cNvPr id="0" name=""/>
        <dsp:cNvSpPr/>
      </dsp:nvSpPr>
      <dsp:spPr>
        <a:xfrm>
          <a:off x="6831" y="1444868"/>
          <a:ext cx="2041773" cy="12250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smtClean="0"/>
            <a:t>Make </a:t>
          </a:r>
          <a:r>
            <a:rPr lang="sv-SE" sz="2000" kern="1200" dirty="0" err="1" smtClean="0"/>
            <a:t>appointment</a:t>
          </a:r>
          <a:endParaRPr lang="sv-SE" sz="2000" kern="1200" dirty="0"/>
        </a:p>
      </dsp:txBody>
      <dsp:txXfrm>
        <a:off x="42712" y="1480749"/>
        <a:ext cx="1970011" cy="1153301"/>
      </dsp:txXfrm>
    </dsp:sp>
    <dsp:sp modelId="{B3682218-D364-914E-B53E-E43685B68530}">
      <dsp:nvSpPr>
        <dsp:cNvPr id="0" name=""/>
        <dsp:cNvSpPr/>
      </dsp:nvSpPr>
      <dsp:spPr>
        <a:xfrm>
          <a:off x="2252781" y="1804220"/>
          <a:ext cx="432855" cy="5063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sv-SE" sz="1600" kern="1200"/>
        </a:p>
      </dsp:txBody>
      <dsp:txXfrm>
        <a:off x="2252781" y="1905492"/>
        <a:ext cx="302999" cy="303815"/>
      </dsp:txXfrm>
    </dsp:sp>
    <dsp:sp modelId="{AD1C6BA8-C5EC-5F40-AD34-0B51A553E44A}">
      <dsp:nvSpPr>
        <dsp:cNvPr id="0" name=""/>
        <dsp:cNvSpPr/>
      </dsp:nvSpPr>
      <dsp:spPr>
        <a:xfrm>
          <a:off x="2865313" y="1444868"/>
          <a:ext cx="2041773" cy="12250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err="1" smtClean="0"/>
            <a:t>Fail</a:t>
          </a:r>
          <a:r>
            <a:rPr lang="sv-SE" sz="2000" kern="1200" dirty="0" smtClean="0"/>
            <a:t> </a:t>
          </a:r>
          <a:r>
            <a:rPr lang="sv-SE" sz="2000" kern="1200" dirty="0" err="1" smtClean="0"/>
            <a:t>to</a:t>
          </a:r>
          <a:r>
            <a:rPr lang="sv-SE" sz="2000" kern="1200" dirty="0" smtClean="0"/>
            <a:t> show </a:t>
          </a:r>
          <a:r>
            <a:rPr lang="sv-SE" sz="2000" kern="1200" dirty="0" err="1" smtClean="0"/>
            <a:t>up</a:t>
          </a:r>
          <a:r>
            <a:rPr lang="sv-SE" sz="2000" kern="1200" dirty="0" smtClean="0"/>
            <a:t> – new </a:t>
          </a:r>
          <a:r>
            <a:rPr lang="sv-SE" sz="2000" kern="1200" dirty="0" err="1" smtClean="0"/>
            <a:t>appointment</a:t>
          </a:r>
          <a:r>
            <a:rPr lang="sv-SE" sz="2000" kern="1200" dirty="0" smtClean="0"/>
            <a:t>	</a:t>
          </a:r>
          <a:endParaRPr lang="sv-SE" sz="2000" kern="1200" dirty="0"/>
        </a:p>
      </dsp:txBody>
      <dsp:txXfrm>
        <a:off x="2901194" y="1480749"/>
        <a:ext cx="1970011" cy="1153301"/>
      </dsp:txXfrm>
    </dsp:sp>
    <dsp:sp modelId="{FD4F6322-5A94-D34B-AC68-D358E083EFCC}">
      <dsp:nvSpPr>
        <dsp:cNvPr id="0" name=""/>
        <dsp:cNvSpPr/>
      </dsp:nvSpPr>
      <dsp:spPr>
        <a:xfrm>
          <a:off x="5111263" y="1804220"/>
          <a:ext cx="432855" cy="5063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sv-SE" sz="1600" kern="1200"/>
        </a:p>
      </dsp:txBody>
      <dsp:txXfrm>
        <a:off x="5111263" y="1905492"/>
        <a:ext cx="302999" cy="303815"/>
      </dsp:txXfrm>
    </dsp:sp>
    <dsp:sp modelId="{21AC3EDD-BDF2-3A49-B721-322B54E65C02}">
      <dsp:nvSpPr>
        <dsp:cNvPr id="0" name=""/>
        <dsp:cNvSpPr/>
      </dsp:nvSpPr>
      <dsp:spPr>
        <a:xfrm>
          <a:off x="5723795" y="1444868"/>
          <a:ext cx="2041773" cy="12250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smtClean="0"/>
            <a:t>Personal call </a:t>
          </a:r>
          <a:r>
            <a:rPr lang="sv-SE" sz="2000" kern="1200" dirty="0" err="1" smtClean="0"/>
            <a:t>to</a:t>
          </a:r>
          <a:r>
            <a:rPr lang="sv-SE" sz="2000" kern="1200" dirty="0" smtClean="0"/>
            <a:t> </a:t>
          </a:r>
          <a:r>
            <a:rPr lang="sv-SE" sz="2000" kern="1200" dirty="0" err="1" smtClean="0"/>
            <a:t>guardian</a:t>
          </a:r>
          <a:endParaRPr lang="sv-SE" sz="2000" kern="1200" dirty="0"/>
        </a:p>
      </dsp:txBody>
      <dsp:txXfrm>
        <a:off x="5759676" y="1480749"/>
        <a:ext cx="1970011" cy="11533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sv-S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DE8647B-D5BD-4289-865C-711CE506B59A}" type="slidenum">
              <a:rPr lang="sv-SE"/>
              <a:pPr>
                <a:defRPr/>
              </a:pPr>
              <a:t>‹Nr.›</a:t>
            </a:fld>
            <a:endParaRPr lang="sv-SE"/>
          </a:p>
        </p:txBody>
      </p:sp>
    </p:spTree>
    <p:extLst>
      <p:ext uri="{BB962C8B-B14F-4D97-AF65-F5344CB8AC3E}">
        <p14:creationId xmlns:p14="http://schemas.microsoft.com/office/powerpoint/2010/main" val="57224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wikipedia.org/wiki/Prevalens" TargetMode="External"/><Relationship Id="rId4" Type="http://schemas.openxmlformats.org/officeDocument/2006/relationships/hyperlink" Target="http://sv.wikipedia.org/wiki/Epidemiologi" TargetMode="External"/><Relationship Id="rId5" Type="http://schemas.openxmlformats.org/officeDocument/2006/relationships/hyperlink" Target="http://sv.wikipedia.org/wiki/Perfekt_particip" TargetMode="External"/><Relationship Id="rId6" Type="http://schemas.openxmlformats.org/officeDocument/2006/relationships/hyperlink" Target="http://sv.wikipedia.org/wiki/Incidens" TargetMode="External"/><Relationship Id="rId7" Type="http://schemas.openxmlformats.org/officeDocument/2006/relationships/hyperlink" Target="http://sv.wikipedia.org/wiki/Sjukdom" TargetMode="External"/><Relationship Id="rId8" Type="http://schemas.openxmlformats.org/officeDocument/2006/relationships/hyperlink" Target="http://sv.wikipedia.org/wiki/Klinisk_pr%C3%B6vning" TargetMode="External"/><Relationship Id="rId9" Type="http://schemas.openxmlformats.org/officeDocument/2006/relationships/hyperlink" Target="http://sv.wikipedia.org/wiki/Influensa" TargetMode="External"/><Relationship Id="rId10" Type="http://schemas.openxmlformats.org/officeDocument/2006/relationships/hyperlink" Target="http://sv.wikipedia.org/wiki/Proportion"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err="1" smtClean="0"/>
              <a:t>Factors</a:t>
            </a:r>
            <a:r>
              <a:rPr lang="sv-SE" sz="1200" dirty="0" smtClean="0"/>
              <a:t> </a:t>
            </a:r>
            <a:r>
              <a:rPr lang="sv-SE" sz="1200" dirty="0" err="1" smtClean="0"/>
              <a:t>associated</a:t>
            </a:r>
            <a:r>
              <a:rPr lang="sv-SE" sz="1200" dirty="0" smtClean="0"/>
              <a:t> </a:t>
            </a:r>
            <a:r>
              <a:rPr lang="sv-SE" sz="1200" dirty="0" err="1" smtClean="0"/>
              <a:t>with</a:t>
            </a:r>
            <a:r>
              <a:rPr lang="sv-SE" sz="1200" dirty="0" smtClean="0"/>
              <a:t> the </a:t>
            </a:r>
            <a:r>
              <a:rPr lang="sv-SE" sz="1200" dirty="0" err="1" smtClean="0"/>
              <a:t>perpetrators</a:t>
            </a:r>
            <a:r>
              <a:rPr lang="sv-SE" sz="1200" dirty="0" smtClean="0"/>
              <a:t>:</a:t>
            </a:r>
            <a:r>
              <a:rPr lang="sv-SE" sz="1200" baseline="0" dirty="0" smtClean="0"/>
              <a:t> </a:t>
            </a:r>
            <a:r>
              <a:rPr lang="sv-SE" sz="1200" dirty="0" smtClean="0"/>
              <a:t>gender,</a:t>
            </a:r>
            <a:r>
              <a:rPr lang="sv-SE" sz="1200" baseline="0" dirty="0" smtClean="0"/>
              <a:t> </a:t>
            </a:r>
            <a:r>
              <a:rPr lang="sv-SE" sz="1200" dirty="0" err="1" smtClean="0"/>
              <a:t>addiction</a:t>
            </a:r>
            <a:r>
              <a:rPr lang="sv-SE" sz="1200" dirty="0" smtClean="0"/>
              <a:t>/mental disorder,</a:t>
            </a:r>
            <a:r>
              <a:rPr lang="sv-SE" sz="1200" baseline="0" dirty="0" smtClean="0"/>
              <a:t> </a:t>
            </a:r>
            <a:r>
              <a:rPr lang="sv-SE" sz="1200" dirty="0" err="1" smtClean="0"/>
              <a:t>parental</a:t>
            </a:r>
            <a:r>
              <a:rPr lang="sv-SE" sz="1200" dirty="0" smtClean="0"/>
              <a:t> </a:t>
            </a:r>
            <a:r>
              <a:rPr lang="sv-SE" sz="1200" dirty="0" err="1" smtClean="0"/>
              <a:t>intimate</a:t>
            </a:r>
            <a:r>
              <a:rPr lang="sv-SE" sz="1200" dirty="0" smtClean="0"/>
              <a:t> parter </a:t>
            </a:r>
            <a:r>
              <a:rPr lang="sv-SE" sz="1200" dirty="0" err="1" smtClean="0"/>
              <a:t>violence</a:t>
            </a:r>
            <a:r>
              <a:rPr lang="sv-SE" sz="1200" dirty="0" smtClean="0"/>
              <a:t>	,</a:t>
            </a:r>
            <a:r>
              <a:rPr lang="sv-SE" sz="1200" baseline="0" dirty="0" smtClean="0"/>
              <a:t> </a:t>
            </a:r>
            <a:r>
              <a:rPr lang="sv-SE" sz="1200" dirty="0" err="1" smtClean="0"/>
              <a:t>parents</a:t>
            </a:r>
            <a:r>
              <a:rPr lang="sv-SE" sz="1200" dirty="0" smtClean="0"/>
              <a:t> </a:t>
            </a:r>
            <a:r>
              <a:rPr lang="sv-SE" sz="1200" dirty="0" err="1" smtClean="0"/>
              <a:t>own</a:t>
            </a:r>
            <a:r>
              <a:rPr lang="sv-SE" sz="1200" dirty="0" smtClean="0"/>
              <a:t> </a:t>
            </a:r>
            <a:r>
              <a:rPr lang="sv-SE" sz="1200" dirty="0" err="1" smtClean="0"/>
              <a:t>history</a:t>
            </a:r>
            <a:r>
              <a:rPr lang="sv-SE" sz="1200" dirty="0" smtClean="0"/>
              <a:t> </a:t>
            </a:r>
            <a:r>
              <a:rPr lang="sv-SE" sz="1200" dirty="0" err="1" smtClean="0"/>
              <a:t>of</a:t>
            </a:r>
            <a:r>
              <a:rPr lang="sv-SE" sz="1200" dirty="0" smtClean="0"/>
              <a:t> abuse as </a:t>
            </a:r>
            <a:r>
              <a:rPr lang="sv-SE" sz="1200" dirty="0" err="1" smtClean="0"/>
              <a:t>child</a:t>
            </a:r>
            <a:r>
              <a:rPr lang="sv-SE" sz="1200" dirty="0" smtClean="0"/>
              <a:t>,</a:t>
            </a:r>
            <a:r>
              <a:rPr lang="sv-SE" sz="1200" baseline="0" dirty="0" smtClean="0"/>
              <a:t> </a:t>
            </a:r>
            <a:r>
              <a:rPr lang="sv-SE" sz="1200" dirty="0" err="1" smtClean="0"/>
              <a:t>parental</a:t>
            </a:r>
            <a:r>
              <a:rPr lang="sv-SE" sz="1200" dirty="0" smtClean="0"/>
              <a:t> support for </a:t>
            </a:r>
            <a:r>
              <a:rPr lang="sv-SE" sz="1200" dirty="0" err="1" smtClean="0"/>
              <a:t>corporal</a:t>
            </a:r>
            <a:r>
              <a:rPr lang="sv-SE" sz="1200" dirty="0" smtClean="0"/>
              <a:t> </a:t>
            </a:r>
            <a:r>
              <a:rPr lang="sv-SE" sz="1200" dirty="0" err="1" smtClean="0"/>
              <a:t>punishment</a:t>
            </a:r>
            <a:r>
              <a:rPr lang="sv-SE" sz="1200" dirty="0" smtClean="0"/>
              <a:t> 	</a:t>
            </a:r>
          </a:p>
          <a:p>
            <a:r>
              <a:rPr lang="sv-SE" sz="1200" dirty="0" err="1" smtClean="0"/>
              <a:t>Family</a:t>
            </a:r>
            <a:r>
              <a:rPr lang="sv-SE" sz="1200" dirty="0" smtClean="0"/>
              <a:t> stress:</a:t>
            </a:r>
            <a:r>
              <a:rPr lang="sv-SE" sz="1200" baseline="0" dirty="0" smtClean="0"/>
              <a:t> social and </a:t>
            </a:r>
            <a:r>
              <a:rPr lang="sv-SE" sz="1200" baseline="0" dirty="0" err="1" smtClean="0"/>
              <a:t>economic</a:t>
            </a:r>
            <a:r>
              <a:rPr lang="sv-SE" sz="1200" baseline="0" dirty="0" smtClean="0"/>
              <a:t> </a:t>
            </a:r>
            <a:r>
              <a:rPr lang="sv-SE" sz="1200" baseline="0" dirty="0" err="1" smtClean="0"/>
              <a:t>condition</a:t>
            </a:r>
            <a:r>
              <a:rPr lang="sv-SE" sz="1200" baseline="0" dirty="0" smtClean="0"/>
              <a:t>, </a:t>
            </a:r>
            <a:r>
              <a:rPr lang="sv-SE" sz="1200" baseline="0" dirty="0" err="1" smtClean="0"/>
              <a:t>minority</a:t>
            </a:r>
            <a:r>
              <a:rPr lang="sv-SE" sz="1200" baseline="0" dirty="0" smtClean="0"/>
              <a:t> </a:t>
            </a:r>
            <a:r>
              <a:rPr lang="sv-SE" sz="1200" baseline="0" dirty="0" err="1" smtClean="0"/>
              <a:t>groups</a:t>
            </a:r>
            <a:endParaRPr lang="sv-SE" sz="1200" baseline="0" dirty="0" smtClean="0"/>
          </a:p>
          <a:p>
            <a:r>
              <a:rPr lang="sv-SE" sz="1200" baseline="0" dirty="0" err="1" smtClean="0"/>
              <a:t>Factors</a:t>
            </a:r>
            <a:r>
              <a:rPr lang="sv-SE" sz="1200" baseline="0" dirty="0" smtClean="0"/>
              <a:t> </a:t>
            </a:r>
            <a:r>
              <a:rPr lang="sv-SE" sz="1200" baseline="0" dirty="0" err="1" smtClean="0"/>
              <a:t>associated</a:t>
            </a:r>
            <a:r>
              <a:rPr lang="sv-SE" sz="1200" baseline="0" dirty="0" smtClean="0"/>
              <a:t> </a:t>
            </a:r>
            <a:r>
              <a:rPr lang="sv-SE" sz="1200" baseline="0" dirty="0" err="1" smtClean="0"/>
              <a:t>with</a:t>
            </a:r>
            <a:r>
              <a:rPr lang="sv-SE" sz="1200" baseline="0" dirty="0" smtClean="0"/>
              <a:t> the </a:t>
            </a:r>
            <a:r>
              <a:rPr lang="sv-SE" sz="1200" baseline="0" dirty="0" err="1" smtClean="0"/>
              <a:t>child</a:t>
            </a:r>
            <a:r>
              <a:rPr lang="sv-SE" sz="1200" baseline="0" dirty="0" smtClean="0"/>
              <a:t>: Age (</a:t>
            </a:r>
            <a:r>
              <a:rPr lang="sv-SE" sz="1200" baseline="0" dirty="0" err="1" smtClean="0"/>
              <a:t>young</a:t>
            </a:r>
            <a:r>
              <a:rPr lang="sv-SE" sz="1200" baseline="0" dirty="0" smtClean="0"/>
              <a:t>), </a:t>
            </a:r>
            <a:r>
              <a:rPr lang="sv-SE" sz="1200" baseline="0" dirty="0" err="1" smtClean="0"/>
              <a:t>disability</a:t>
            </a:r>
            <a:r>
              <a:rPr lang="sv-SE" sz="1200" baseline="0" dirty="0" smtClean="0"/>
              <a:t>/</a:t>
            </a:r>
            <a:r>
              <a:rPr lang="sv-SE" sz="1200" baseline="0" dirty="0" err="1" smtClean="0"/>
              <a:t>chronic</a:t>
            </a:r>
            <a:r>
              <a:rPr lang="sv-SE" sz="1200" baseline="0" dirty="0" smtClean="0"/>
              <a:t> </a:t>
            </a:r>
            <a:r>
              <a:rPr lang="sv-SE" sz="1200" baseline="0" dirty="0" err="1" smtClean="0"/>
              <a:t>disease</a:t>
            </a:r>
            <a:r>
              <a:rPr lang="sv-SE" sz="1200" baseline="0" dirty="0" smtClean="0"/>
              <a:t>, </a:t>
            </a:r>
            <a:r>
              <a:rPr lang="sv-SE" sz="1200" baseline="0" dirty="0" err="1" smtClean="0"/>
              <a:t>behavioral</a:t>
            </a:r>
            <a:r>
              <a:rPr lang="sv-SE" sz="1200" baseline="0" smtClean="0"/>
              <a:t> problems</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23</a:t>
            </a:fld>
            <a:endParaRPr lang="sv-SE"/>
          </a:p>
        </p:txBody>
      </p:sp>
    </p:spTree>
    <p:extLst>
      <p:ext uri="{BB962C8B-B14F-4D97-AF65-F5344CB8AC3E}">
        <p14:creationId xmlns:p14="http://schemas.microsoft.com/office/powerpoint/2010/main" val="367322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smtClean="0">
                <a:latin typeface="Verdana"/>
                <a:cs typeface="Verdana"/>
              </a:rPr>
              <a:t>Swedish </a:t>
            </a:r>
            <a:r>
              <a:rPr lang="sv-SE" sz="1200" dirty="0" err="1" smtClean="0">
                <a:latin typeface="Verdana"/>
                <a:cs typeface="Verdana"/>
              </a:rPr>
              <a:t>parents</a:t>
            </a:r>
            <a:r>
              <a:rPr lang="sv-SE" sz="1200" dirty="0" smtClean="0">
                <a:latin typeface="Verdana"/>
                <a:cs typeface="Verdana"/>
              </a:rPr>
              <a:t> </a:t>
            </a:r>
            <a:r>
              <a:rPr lang="sv-SE" sz="1200" dirty="0" err="1" smtClean="0">
                <a:latin typeface="Verdana"/>
                <a:cs typeface="Verdana"/>
              </a:rPr>
              <a:t>seem</a:t>
            </a:r>
            <a:r>
              <a:rPr lang="sv-SE" sz="1200" dirty="0" smtClean="0">
                <a:latin typeface="Verdana"/>
                <a:cs typeface="Verdana"/>
              </a:rPr>
              <a:t> </a:t>
            </a:r>
            <a:r>
              <a:rPr lang="sv-SE" sz="1200" dirty="0" err="1" smtClean="0">
                <a:latin typeface="Verdana"/>
                <a:cs typeface="Verdana"/>
              </a:rPr>
              <a:t>to</a:t>
            </a:r>
            <a:r>
              <a:rPr lang="sv-SE" sz="1200" dirty="0" smtClean="0">
                <a:latin typeface="Verdana"/>
                <a:cs typeface="Verdana"/>
              </a:rPr>
              <a:t> </a:t>
            </a:r>
            <a:r>
              <a:rPr lang="sv-SE" sz="1200" dirty="0" err="1" smtClean="0">
                <a:latin typeface="Verdana"/>
                <a:cs typeface="Verdana"/>
              </a:rPr>
              <a:t>have</a:t>
            </a:r>
            <a:r>
              <a:rPr lang="sv-SE" sz="1200" dirty="0" smtClean="0">
                <a:latin typeface="Verdana"/>
                <a:cs typeface="Verdana"/>
              </a:rPr>
              <a:t> </a:t>
            </a:r>
            <a:r>
              <a:rPr lang="sv-SE" sz="1200" dirty="0" err="1" smtClean="0">
                <a:latin typeface="Verdana"/>
                <a:cs typeface="Verdana"/>
              </a:rPr>
              <a:t>stopped</a:t>
            </a:r>
            <a:r>
              <a:rPr lang="sv-SE" sz="1200" dirty="0" smtClean="0">
                <a:latin typeface="Verdana"/>
                <a:cs typeface="Verdana"/>
              </a:rPr>
              <a:t> </a:t>
            </a:r>
            <a:r>
              <a:rPr lang="sv-SE" sz="1200" dirty="0" err="1" smtClean="0">
                <a:latin typeface="Verdana"/>
                <a:cs typeface="Verdana"/>
              </a:rPr>
              <a:t>shaking</a:t>
            </a:r>
            <a:r>
              <a:rPr lang="sv-SE" sz="1200" dirty="0" smtClean="0">
                <a:latin typeface="Verdana"/>
                <a:cs typeface="Verdana"/>
              </a:rPr>
              <a:t> </a:t>
            </a:r>
            <a:r>
              <a:rPr lang="sv-SE" sz="1200" dirty="0" err="1" smtClean="0">
                <a:latin typeface="Verdana"/>
                <a:cs typeface="Verdana"/>
              </a:rPr>
              <a:t>their</a:t>
            </a:r>
            <a:r>
              <a:rPr lang="sv-SE" sz="1200" dirty="0" smtClean="0">
                <a:latin typeface="Verdana"/>
                <a:cs typeface="Verdana"/>
              </a:rPr>
              <a:t> infants</a:t>
            </a:r>
          </a:p>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24</a:t>
            </a:fld>
            <a:endParaRPr lang="sv-SE"/>
          </a:p>
        </p:txBody>
      </p:sp>
    </p:spTree>
    <p:extLst>
      <p:ext uri="{BB962C8B-B14F-4D97-AF65-F5344CB8AC3E}">
        <p14:creationId xmlns:p14="http://schemas.microsoft.com/office/powerpoint/2010/main" val="313205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latin typeface="Verdana"/>
                <a:cs typeface="Verdana"/>
              </a:rPr>
              <a:t>Markers </a:t>
            </a:r>
            <a:r>
              <a:rPr lang="sv-SE" sz="1200" dirty="0" err="1" smtClean="0">
                <a:latin typeface="Verdana"/>
                <a:cs typeface="Verdana"/>
              </a:rPr>
              <a:t>of</a:t>
            </a:r>
            <a:r>
              <a:rPr lang="sv-SE" sz="1200" dirty="0" smtClean="0">
                <a:latin typeface="Verdana"/>
                <a:cs typeface="Verdana"/>
              </a:rPr>
              <a:t> inflammation </a:t>
            </a:r>
            <a:r>
              <a:rPr lang="sv-SE" sz="1200" dirty="0" err="1" smtClean="0">
                <a:latin typeface="Verdana"/>
                <a:cs typeface="Verdana"/>
              </a:rPr>
              <a:t>are</a:t>
            </a:r>
            <a:r>
              <a:rPr lang="sv-SE" sz="1200" dirty="0" smtClean="0">
                <a:latin typeface="Verdana"/>
                <a:cs typeface="Verdana"/>
              </a:rPr>
              <a:t> </a:t>
            </a:r>
            <a:r>
              <a:rPr lang="sv-SE" sz="1200" dirty="0" err="1" smtClean="0">
                <a:latin typeface="Verdana"/>
                <a:cs typeface="Verdana"/>
              </a:rPr>
              <a:t>elevated</a:t>
            </a:r>
            <a:r>
              <a:rPr lang="sv-SE" sz="1200" dirty="0" smtClean="0">
                <a:latin typeface="Verdana"/>
                <a:cs typeface="Verdana"/>
              </a:rPr>
              <a:t> in persons </a:t>
            </a:r>
            <a:r>
              <a:rPr lang="sv-SE" sz="1200" dirty="0" err="1" smtClean="0">
                <a:latin typeface="Verdana"/>
                <a:cs typeface="Verdana"/>
              </a:rPr>
              <a:t>exposed</a:t>
            </a:r>
            <a:r>
              <a:rPr lang="sv-SE" sz="1200" dirty="0" smtClean="0">
                <a:latin typeface="Verdana"/>
                <a:cs typeface="Verdana"/>
              </a:rPr>
              <a:t> </a:t>
            </a:r>
            <a:r>
              <a:rPr lang="sv-SE" sz="1200" dirty="0" err="1" smtClean="0">
                <a:latin typeface="Verdana"/>
                <a:cs typeface="Verdana"/>
              </a:rPr>
              <a:t>to</a:t>
            </a:r>
            <a:r>
              <a:rPr lang="sv-SE" sz="1200" dirty="0" smtClean="0">
                <a:latin typeface="Verdana"/>
                <a:cs typeface="Verdana"/>
              </a:rPr>
              <a:t> </a:t>
            </a:r>
            <a:r>
              <a:rPr lang="sv-SE" sz="1200" dirty="0" err="1" smtClean="0">
                <a:latin typeface="Verdana"/>
                <a:cs typeface="Verdana"/>
              </a:rPr>
              <a:t>childhood</a:t>
            </a:r>
            <a:r>
              <a:rPr lang="sv-SE" sz="1200" dirty="0" smtClean="0">
                <a:latin typeface="Verdana"/>
                <a:cs typeface="Verdana"/>
              </a:rPr>
              <a:t> stress, </a:t>
            </a:r>
            <a:r>
              <a:rPr lang="sv-SE" sz="1200" dirty="0" err="1" smtClean="0">
                <a:latin typeface="Verdana"/>
                <a:cs typeface="Verdana"/>
              </a:rPr>
              <a:t>even</a:t>
            </a:r>
            <a:r>
              <a:rPr lang="sv-SE" sz="1200" dirty="0" smtClean="0">
                <a:latin typeface="Verdana"/>
                <a:cs typeface="Verdana"/>
              </a:rPr>
              <a:t> </a:t>
            </a:r>
            <a:r>
              <a:rPr lang="sv-SE" sz="1200" dirty="0" err="1" smtClean="0">
                <a:latin typeface="Verdana"/>
                <a:cs typeface="Verdana"/>
              </a:rPr>
              <a:t>when</a:t>
            </a:r>
            <a:r>
              <a:rPr lang="sv-SE" sz="1200" dirty="0" smtClean="0">
                <a:latin typeface="Verdana"/>
                <a:cs typeface="Verdana"/>
              </a:rPr>
              <a:t> </a:t>
            </a:r>
            <a:r>
              <a:rPr lang="sv-SE" sz="1200" dirty="0" err="1" smtClean="0">
                <a:latin typeface="Verdana"/>
                <a:cs typeface="Verdana"/>
              </a:rPr>
              <a:t>they</a:t>
            </a:r>
            <a:r>
              <a:rPr lang="sv-SE" sz="1200" dirty="0" smtClean="0">
                <a:latin typeface="Verdana"/>
                <a:cs typeface="Verdana"/>
              </a:rPr>
              <a:t> </a:t>
            </a:r>
            <a:r>
              <a:rPr lang="sv-SE" sz="1200" dirty="0" err="1" smtClean="0">
                <a:latin typeface="Verdana"/>
                <a:cs typeface="Verdana"/>
              </a:rPr>
              <a:t>reach</a:t>
            </a:r>
            <a:r>
              <a:rPr lang="sv-SE" sz="1200" dirty="0" smtClean="0">
                <a:latin typeface="Verdana"/>
                <a:cs typeface="Verdana"/>
              </a:rPr>
              <a:t> </a:t>
            </a:r>
            <a:r>
              <a:rPr lang="sv-SE" sz="1200" dirty="0" err="1" smtClean="0">
                <a:latin typeface="Verdana"/>
                <a:cs typeface="Verdana"/>
              </a:rPr>
              <a:t>older</a:t>
            </a:r>
            <a:r>
              <a:rPr lang="sv-SE" sz="1200" dirty="0" smtClean="0">
                <a:latin typeface="Verdana"/>
                <a:cs typeface="Verdana"/>
              </a:rPr>
              <a:t> </a:t>
            </a:r>
            <a:r>
              <a:rPr lang="sv-SE" sz="1200" dirty="0" err="1" smtClean="0">
                <a:latin typeface="Verdana"/>
                <a:cs typeface="Verdana"/>
              </a:rPr>
              <a:t>ages</a:t>
            </a:r>
            <a:endParaRPr lang="sv-SE" sz="1200" dirty="0" smtClean="0">
              <a:latin typeface="Verdana"/>
              <a:cs typeface="Verdana"/>
            </a:endParaRPr>
          </a:p>
          <a:p>
            <a:r>
              <a:rPr lang="sv-SE" sz="1200" dirty="0" err="1" smtClean="0">
                <a:latin typeface="Verdana"/>
                <a:cs typeface="Verdana"/>
              </a:rPr>
              <a:t>Childhood</a:t>
            </a:r>
            <a:r>
              <a:rPr lang="sv-SE" sz="1200" dirty="0" smtClean="0">
                <a:latin typeface="Verdana"/>
                <a:cs typeface="Verdana"/>
              </a:rPr>
              <a:t> stress programs </a:t>
            </a:r>
            <a:r>
              <a:rPr lang="sv-SE" sz="1200" dirty="0" err="1" smtClean="0">
                <a:latin typeface="Verdana"/>
                <a:cs typeface="Verdana"/>
              </a:rPr>
              <a:t>monocytes</a:t>
            </a:r>
            <a:r>
              <a:rPr lang="sv-SE" sz="1200" dirty="0" smtClean="0">
                <a:latin typeface="Verdana"/>
                <a:cs typeface="Verdana"/>
              </a:rPr>
              <a:t>/</a:t>
            </a:r>
            <a:r>
              <a:rPr lang="sv-SE" sz="1200" dirty="0" err="1" smtClean="0">
                <a:latin typeface="Verdana"/>
                <a:cs typeface="Verdana"/>
              </a:rPr>
              <a:t>macrophages</a:t>
            </a:r>
            <a:r>
              <a:rPr lang="sv-SE" sz="1200" dirty="0" smtClean="0">
                <a:latin typeface="Verdana"/>
                <a:cs typeface="Verdana"/>
              </a:rPr>
              <a:t> </a:t>
            </a:r>
            <a:r>
              <a:rPr lang="sv-SE" sz="1200" dirty="0" err="1" smtClean="0">
                <a:latin typeface="Verdana"/>
                <a:cs typeface="Verdana"/>
              </a:rPr>
              <a:t>to</a:t>
            </a:r>
            <a:r>
              <a:rPr lang="sv-SE" sz="1200" dirty="0" smtClean="0">
                <a:latin typeface="Verdana"/>
                <a:cs typeface="Verdana"/>
              </a:rPr>
              <a:t> </a:t>
            </a:r>
            <a:r>
              <a:rPr lang="sv-SE" sz="1200" dirty="0" err="1" smtClean="0">
                <a:latin typeface="Verdana"/>
                <a:cs typeface="Verdana"/>
              </a:rPr>
              <a:t>have</a:t>
            </a:r>
            <a:r>
              <a:rPr lang="sv-SE" sz="1200" dirty="0" smtClean="0">
                <a:latin typeface="Verdana"/>
                <a:cs typeface="Verdana"/>
              </a:rPr>
              <a:t> </a:t>
            </a:r>
            <a:r>
              <a:rPr lang="sv-SE" sz="1200" dirty="0" err="1" smtClean="0">
                <a:latin typeface="Verdana"/>
                <a:cs typeface="Verdana"/>
              </a:rPr>
              <a:t>proinflammatory</a:t>
            </a:r>
            <a:r>
              <a:rPr lang="sv-SE" sz="1200" dirty="0" smtClean="0">
                <a:latin typeface="Verdana"/>
                <a:cs typeface="Verdana"/>
              </a:rPr>
              <a:t> </a:t>
            </a:r>
            <a:r>
              <a:rPr lang="sv-SE" sz="1200" dirty="0" err="1" smtClean="0">
                <a:latin typeface="Verdana"/>
                <a:cs typeface="Verdana"/>
              </a:rPr>
              <a:t>tendencies</a:t>
            </a:r>
            <a:endParaRPr lang="sv-SE" sz="1200" dirty="0" smtClean="0">
              <a:latin typeface="Verdana"/>
              <a:cs typeface="Verdana"/>
            </a:endParaRPr>
          </a:p>
          <a:p>
            <a:r>
              <a:rPr lang="sv-SE" sz="1200" dirty="0" err="1" smtClean="0">
                <a:latin typeface="Verdana"/>
                <a:cs typeface="Verdana"/>
              </a:rPr>
              <a:t>Adults</a:t>
            </a:r>
            <a:r>
              <a:rPr lang="sv-SE" sz="1200" dirty="0" smtClean="0">
                <a:latin typeface="Verdana"/>
                <a:cs typeface="Verdana"/>
              </a:rPr>
              <a:t> display </a:t>
            </a:r>
            <a:r>
              <a:rPr lang="sv-SE" sz="1200" dirty="0" err="1" smtClean="0">
                <a:latin typeface="Verdana"/>
                <a:cs typeface="Verdana"/>
              </a:rPr>
              <a:t>heightened</a:t>
            </a:r>
            <a:r>
              <a:rPr lang="sv-SE" sz="1200" dirty="0" smtClean="0">
                <a:latin typeface="Verdana"/>
                <a:cs typeface="Verdana"/>
              </a:rPr>
              <a:t> </a:t>
            </a:r>
            <a:r>
              <a:rPr lang="sv-SE" sz="1200" dirty="0" err="1" smtClean="0">
                <a:latin typeface="Verdana"/>
                <a:cs typeface="Verdana"/>
              </a:rPr>
              <a:t>cytokine</a:t>
            </a:r>
            <a:r>
              <a:rPr lang="sv-SE" sz="1200" dirty="0" smtClean="0">
                <a:latin typeface="Verdana"/>
                <a:cs typeface="Verdana"/>
              </a:rPr>
              <a:t> respons </a:t>
            </a:r>
            <a:r>
              <a:rPr lang="sv-SE" sz="1200" dirty="0" err="1" smtClean="0">
                <a:latin typeface="Verdana"/>
                <a:cs typeface="Verdana"/>
              </a:rPr>
              <a:t>to</a:t>
            </a:r>
            <a:r>
              <a:rPr lang="sv-SE" sz="1200" dirty="0" smtClean="0">
                <a:latin typeface="Verdana"/>
                <a:cs typeface="Verdana"/>
              </a:rPr>
              <a:t> </a:t>
            </a:r>
            <a:r>
              <a:rPr lang="sv-SE" sz="1200" dirty="0" err="1" smtClean="0">
                <a:latin typeface="Verdana"/>
                <a:cs typeface="Verdana"/>
              </a:rPr>
              <a:t>microbial</a:t>
            </a:r>
            <a:r>
              <a:rPr lang="sv-SE" sz="1200" dirty="0" smtClean="0">
                <a:latin typeface="Verdana"/>
                <a:cs typeface="Verdana"/>
              </a:rPr>
              <a:t> stimuli and </a:t>
            </a:r>
            <a:r>
              <a:rPr lang="sv-SE" sz="1200" dirty="0" err="1" smtClean="0">
                <a:latin typeface="Verdana"/>
                <a:cs typeface="Verdana"/>
              </a:rPr>
              <a:t>are</a:t>
            </a:r>
            <a:r>
              <a:rPr lang="sv-SE" sz="1200" dirty="0" smtClean="0">
                <a:latin typeface="Verdana"/>
                <a:cs typeface="Verdana"/>
              </a:rPr>
              <a:t> less sensitive </a:t>
            </a:r>
            <a:r>
              <a:rPr lang="sv-SE" sz="1200" dirty="0" err="1" smtClean="0">
                <a:latin typeface="Verdana"/>
                <a:cs typeface="Verdana"/>
              </a:rPr>
              <a:t>to</a:t>
            </a:r>
            <a:r>
              <a:rPr lang="sv-SE" sz="1200" dirty="0" smtClean="0">
                <a:latin typeface="Verdana"/>
                <a:cs typeface="Verdana"/>
              </a:rPr>
              <a:t> </a:t>
            </a:r>
            <a:r>
              <a:rPr lang="sv-SE" sz="1200" dirty="0" err="1" smtClean="0">
                <a:latin typeface="Verdana"/>
                <a:cs typeface="Verdana"/>
              </a:rPr>
              <a:t>cortisol</a:t>
            </a:r>
            <a:r>
              <a:rPr lang="sv-SE" sz="1200" dirty="0" smtClean="0">
                <a:latin typeface="Verdana"/>
                <a:cs typeface="Verdana"/>
              </a:rPr>
              <a:t> </a:t>
            </a:r>
            <a:r>
              <a:rPr lang="sv-SE" sz="1200" dirty="0" err="1" smtClean="0">
                <a:latin typeface="Verdana"/>
                <a:cs typeface="Verdana"/>
              </a:rPr>
              <a:t>that</a:t>
            </a:r>
            <a:r>
              <a:rPr lang="sv-SE" sz="1200" dirty="0" smtClean="0">
                <a:latin typeface="Verdana"/>
                <a:cs typeface="Verdana"/>
              </a:rPr>
              <a:t> </a:t>
            </a:r>
            <a:r>
              <a:rPr lang="sv-SE" sz="1200" dirty="0" err="1" smtClean="0">
                <a:latin typeface="Verdana"/>
                <a:cs typeface="Verdana"/>
              </a:rPr>
              <a:t>shut</a:t>
            </a:r>
            <a:r>
              <a:rPr lang="sv-SE" sz="1200" dirty="0" smtClean="0">
                <a:latin typeface="Verdana"/>
                <a:cs typeface="Verdana"/>
              </a:rPr>
              <a:t> down </a:t>
            </a:r>
            <a:r>
              <a:rPr lang="sv-SE" sz="1200" dirty="0" err="1" smtClean="0">
                <a:latin typeface="Verdana"/>
                <a:cs typeface="Verdana"/>
              </a:rPr>
              <a:t>this</a:t>
            </a:r>
            <a:r>
              <a:rPr lang="sv-SE" sz="1200" dirty="0" smtClean="0">
                <a:latin typeface="Verdana"/>
                <a:cs typeface="Verdana"/>
              </a:rPr>
              <a:t> process</a:t>
            </a:r>
          </a:p>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28</a:t>
            </a:fld>
            <a:endParaRPr lang="sv-SE"/>
          </a:p>
        </p:txBody>
      </p:sp>
    </p:spTree>
    <p:extLst>
      <p:ext uri="{BB962C8B-B14F-4D97-AF65-F5344CB8AC3E}">
        <p14:creationId xmlns:p14="http://schemas.microsoft.com/office/powerpoint/2010/main" val="107965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Only</a:t>
            </a:r>
            <a:r>
              <a:rPr lang="sv-SE" dirty="0" smtClean="0"/>
              <a:t> 4% </a:t>
            </a:r>
            <a:r>
              <a:rPr lang="sv-SE" dirty="0" err="1" smtClean="0"/>
              <a:t>of</a:t>
            </a:r>
            <a:r>
              <a:rPr lang="sv-SE" dirty="0" smtClean="0"/>
              <a:t> </a:t>
            </a:r>
            <a:r>
              <a:rPr lang="sv-SE" dirty="0" err="1" smtClean="0"/>
              <a:t>reports</a:t>
            </a:r>
            <a:r>
              <a:rPr lang="sv-SE" dirty="0" smtClean="0"/>
              <a:t> </a:t>
            </a:r>
            <a:r>
              <a:rPr lang="sv-SE" dirty="0" err="1" smtClean="0"/>
              <a:t>to</a:t>
            </a:r>
            <a:r>
              <a:rPr lang="sv-SE" dirty="0" smtClean="0"/>
              <a:t> </a:t>
            </a:r>
            <a:r>
              <a:rPr lang="sv-SE" dirty="0" err="1" smtClean="0"/>
              <a:t>child-protections</a:t>
            </a:r>
            <a:r>
              <a:rPr lang="sv-SE" dirty="0" smtClean="0"/>
              <a:t> services </a:t>
            </a:r>
            <a:r>
              <a:rPr lang="sv-SE" dirty="0" err="1" smtClean="0"/>
              <a:t>comes</a:t>
            </a:r>
            <a:r>
              <a:rPr lang="sv-SE" dirty="0" smtClean="0"/>
              <a:t> from</a:t>
            </a:r>
            <a:r>
              <a:rPr lang="sv-SE" baseline="0" dirty="0" smtClean="0"/>
              <a:t> </a:t>
            </a:r>
            <a:r>
              <a:rPr lang="sv-SE" baseline="0" dirty="0" err="1" smtClean="0"/>
              <a:t>health-care</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30</a:t>
            </a:fld>
            <a:endParaRPr lang="sv-SE"/>
          </a:p>
        </p:txBody>
      </p:sp>
    </p:spTree>
    <p:extLst>
      <p:ext uri="{BB962C8B-B14F-4D97-AF65-F5344CB8AC3E}">
        <p14:creationId xmlns:p14="http://schemas.microsoft.com/office/powerpoint/2010/main" val="48830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7BD028C-7B42-46C1-A665-996D26B5EDF6}" type="slidenum">
              <a:rPr lang="sv-SE" smtClean="0"/>
              <a:pPr/>
              <a:t>32</a:t>
            </a:fld>
            <a:endParaRPr lang="sv-S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Child</a:t>
            </a:r>
            <a:r>
              <a:rPr lang="sv-SE" baseline="0" dirty="0" smtClean="0"/>
              <a:t> abuse is a </a:t>
            </a:r>
            <a:r>
              <a:rPr lang="sv-SE" baseline="0" dirty="0" err="1" smtClean="0"/>
              <a:t>multiprofessional</a:t>
            </a:r>
            <a:r>
              <a:rPr lang="sv-SE" baseline="0" dirty="0" smtClean="0"/>
              <a:t> </a:t>
            </a:r>
            <a:r>
              <a:rPr lang="sv-SE" baseline="0" dirty="0" err="1" smtClean="0"/>
              <a:t>responsibility</a:t>
            </a:r>
            <a:r>
              <a:rPr lang="sv-SE" baseline="0" dirty="0" smtClean="0"/>
              <a:t>. The social services </a:t>
            </a:r>
            <a:r>
              <a:rPr lang="sv-SE" baseline="0" dirty="0" err="1" smtClean="0"/>
              <a:t>can</a:t>
            </a:r>
            <a:r>
              <a:rPr lang="sv-SE" baseline="0" dirty="0" smtClean="0"/>
              <a:t> </a:t>
            </a:r>
            <a:r>
              <a:rPr lang="sv-SE" baseline="0" dirty="0" err="1" smtClean="0"/>
              <a:t>receive</a:t>
            </a:r>
            <a:r>
              <a:rPr lang="sv-SE" baseline="0" dirty="0" smtClean="0"/>
              <a:t> </a:t>
            </a:r>
            <a:r>
              <a:rPr lang="sv-SE" baseline="0" dirty="0" err="1" smtClean="0"/>
              <a:t>informtion</a:t>
            </a:r>
            <a:r>
              <a:rPr lang="sv-SE" baseline="0" dirty="0" smtClean="0"/>
              <a:t> from different </a:t>
            </a:r>
            <a:r>
              <a:rPr lang="sv-SE" baseline="0" dirty="0" err="1" smtClean="0"/>
              <a:t>sources</a:t>
            </a:r>
            <a:r>
              <a:rPr lang="sv-SE" baseline="0" dirty="0" smtClean="0"/>
              <a:t> </a:t>
            </a:r>
            <a:r>
              <a:rPr lang="sv-SE" baseline="0" dirty="0" err="1" smtClean="0"/>
              <a:t>around</a:t>
            </a:r>
            <a:r>
              <a:rPr lang="sv-SE" baseline="0" dirty="0" smtClean="0"/>
              <a:t> the </a:t>
            </a:r>
            <a:r>
              <a:rPr lang="sv-SE" baseline="0" dirty="0" err="1" smtClean="0"/>
              <a:t>child</a:t>
            </a:r>
            <a:r>
              <a:rPr lang="sv-SE" baseline="0" dirty="0" smtClean="0"/>
              <a:t>, </a:t>
            </a:r>
            <a:r>
              <a:rPr lang="sv-SE" baseline="0" dirty="0" err="1" smtClean="0"/>
              <a:t>including</a:t>
            </a:r>
            <a:r>
              <a:rPr lang="sv-SE" baseline="0" dirty="0" smtClean="0"/>
              <a:t> from the dental team. In </a:t>
            </a:r>
            <a:r>
              <a:rPr lang="sv-SE" baseline="0" dirty="0" err="1" smtClean="0"/>
              <a:t>reality</a:t>
            </a:r>
            <a:r>
              <a:rPr lang="sv-SE" baseline="0" dirty="0" smtClean="0"/>
              <a:t> </a:t>
            </a:r>
            <a:r>
              <a:rPr lang="sv-SE" baseline="0" dirty="0" err="1" smtClean="0"/>
              <a:t>this</a:t>
            </a:r>
            <a:r>
              <a:rPr lang="sv-SE" baseline="0" dirty="0" smtClean="0"/>
              <a:t> </a:t>
            </a:r>
            <a:r>
              <a:rPr lang="sv-SE" baseline="0" dirty="0" err="1" smtClean="0"/>
              <a:t>communication</a:t>
            </a:r>
            <a:r>
              <a:rPr lang="sv-SE" baseline="0" dirty="0" smtClean="0"/>
              <a:t> not </a:t>
            </a:r>
            <a:r>
              <a:rPr lang="sv-SE" baseline="0" dirty="0" err="1" smtClean="0"/>
              <a:t>always</a:t>
            </a:r>
            <a:r>
              <a:rPr lang="sv-SE" baseline="0" dirty="0" smtClean="0"/>
              <a:t> </a:t>
            </a:r>
            <a:r>
              <a:rPr lang="sv-SE" baseline="0" dirty="0" err="1" smtClean="0"/>
              <a:t>work.Several</a:t>
            </a:r>
            <a:r>
              <a:rPr lang="sv-SE" baseline="0" dirty="0" smtClean="0"/>
              <a:t> studies has </a:t>
            </a:r>
            <a:r>
              <a:rPr lang="sv-SE" baseline="0" dirty="0" err="1" smtClean="0"/>
              <a:t>found</a:t>
            </a:r>
            <a:r>
              <a:rPr lang="sv-SE" baseline="0" dirty="0" smtClean="0"/>
              <a:t> </a:t>
            </a:r>
            <a:r>
              <a:rPr lang="sv-SE" baseline="0" dirty="0" err="1" smtClean="0"/>
              <a:t>that</a:t>
            </a:r>
            <a:r>
              <a:rPr lang="sv-SE" baseline="0" dirty="0" smtClean="0"/>
              <a:t> dental </a:t>
            </a:r>
            <a:r>
              <a:rPr lang="sv-SE" baseline="0" dirty="0" err="1" smtClean="0"/>
              <a:t>professionals</a:t>
            </a:r>
            <a:r>
              <a:rPr lang="sv-SE" baseline="0" dirty="0" smtClean="0"/>
              <a:t> </a:t>
            </a:r>
            <a:r>
              <a:rPr lang="sv-SE" baseline="0" dirty="0" err="1" smtClean="0"/>
              <a:t>are</a:t>
            </a:r>
            <a:r>
              <a:rPr lang="sv-SE" baseline="0" dirty="0" smtClean="0"/>
              <a:t> </a:t>
            </a:r>
            <a:r>
              <a:rPr lang="sv-SE" baseline="0" dirty="0" err="1" smtClean="0"/>
              <a:t>rarely</a:t>
            </a:r>
            <a:r>
              <a:rPr lang="sv-SE" baseline="0" dirty="0" smtClean="0"/>
              <a:t> </a:t>
            </a:r>
            <a:r>
              <a:rPr lang="sv-SE" baseline="0" dirty="0" err="1" smtClean="0"/>
              <a:t>referred</a:t>
            </a:r>
            <a:r>
              <a:rPr lang="sv-SE" baseline="0" dirty="0" smtClean="0"/>
              <a:t> </a:t>
            </a:r>
            <a:r>
              <a:rPr lang="sv-SE" baseline="0" dirty="0" err="1" smtClean="0"/>
              <a:t>to</a:t>
            </a:r>
            <a:r>
              <a:rPr lang="sv-SE" baseline="0" dirty="0" smtClean="0"/>
              <a:t> in </a:t>
            </a:r>
            <a:r>
              <a:rPr lang="sv-SE" baseline="0" dirty="0" err="1" smtClean="0"/>
              <a:t>cases</a:t>
            </a:r>
            <a:r>
              <a:rPr lang="sv-SE" baseline="0" dirty="0" smtClean="0"/>
              <a:t> </a:t>
            </a:r>
            <a:r>
              <a:rPr lang="sv-SE" baseline="0" dirty="0" err="1" smtClean="0"/>
              <a:t>of</a:t>
            </a:r>
            <a:r>
              <a:rPr lang="sv-SE" baseline="0" dirty="0" smtClean="0"/>
              <a:t> abuse, at the same </a:t>
            </a:r>
            <a:r>
              <a:rPr lang="sv-SE" baseline="0" dirty="0" err="1" smtClean="0"/>
              <a:t>time</a:t>
            </a:r>
            <a:r>
              <a:rPr lang="sv-SE" baseline="0" dirty="0" smtClean="0"/>
              <a:t> as dental </a:t>
            </a:r>
            <a:r>
              <a:rPr lang="sv-SE" baseline="0" dirty="0" err="1" smtClean="0"/>
              <a:t>professionals</a:t>
            </a:r>
            <a:r>
              <a:rPr lang="sv-SE" baseline="0" dirty="0" smtClean="0"/>
              <a:t> </a:t>
            </a:r>
            <a:r>
              <a:rPr lang="sv-SE" baseline="0" dirty="0" err="1" smtClean="0"/>
              <a:t>fails</a:t>
            </a:r>
            <a:r>
              <a:rPr lang="sv-SE" baseline="0" dirty="0" smtClean="0"/>
              <a:t> </a:t>
            </a:r>
            <a:r>
              <a:rPr lang="sv-SE" baseline="0" dirty="0" err="1" smtClean="0"/>
              <a:t>to</a:t>
            </a:r>
            <a:r>
              <a:rPr lang="sv-SE" baseline="0" dirty="0" smtClean="0"/>
              <a:t> </a:t>
            </a:r>
            <a:r>
              <a:rPr lang="sv-SE" baseline="0" dirty="0" err="1" smtClean="0"/>
              <a:t>report</a:t>
            </a:r>
            <a:r>
              <a:rPr lang="sv-SE" baseline="0" dirty="0" smtClean="0"/>
              <a:t> </a:t>
            </a:r>
            <a:r>
              <a:rPr lang="sv-SE" baseline="0" dirty="0" err="1" smtClean="0"/>
              <a:t>suspected</a:t>
            </a:r>
            <a:r>
              <a:rPr lang="sv-SE" baseline="0" dirty="0" smtClean="0"/>
              <a:t> abuse and </a:t>
            </a:r>
            <a:r>
              <a:rPr lang="sv-SE" baseline="0" dirty="0" err="1" smtClean="0"/>
              <a:t>neglect</a:t>
            </a:r>
            <a:r>
              <a:rPr lang="sv-SE" baseline="0" dirty="0" smtClean="0"/>
              <a:t>. The dental team </a:t>
            </a:r>
            <a:r>
              <a:rPr lang="sv-SE" baseline="0" dirty="0" err="1" smtClean="0"/>
              <a:t>themselves</a:t>
            </a:r>
            <a:r>
              <a:rPr lang="sv-SE" baseline="0" dirty="0" smtClean="0"/>
              <a:t> askes for a </a:t>
            </a:r>
            <a:r>
              <a:rPr lang="sv-SE" baseline="0" dirty="0" err="1" smtClean="0"/>
              <a:t>better</a:t>
            </a:r>
            <a:r>
              <a:rPr lang="sv-SE" baseline="0" dirty="0" smtClean="0"/>
              <a:t> </a:t>
            </a:r>
            <a:r>
              <a:rPr lang="sv-SE" baseline="0" dirty="0" err="1" smtClean="0"/>
              <a:t>cooperation</a:t>
            </a:r>
            <a:r>
              <a:rPr lang="sv-SE" baseline="0" dirty="0" smtClean="0"/>
              <a:t> </a:t>
            </a:r>
            <a:r>
              <a:rPr lang="sv-SE" baseline="0" dirty="0" err="1" smtClean="0"/>
              <a:t>with</a:t>
            </a:r>
            <a:r>
              <a:rPr lang="sv-SE" baseline="0" dirty="0" smtClean="0"/>
              <a:t> </a:t>
            </a:r>
            <a:r>
              <a:rPr lang="sv-SE" baseline="0" dirty="0" err="1" smtClean="0"/>
              <a:t>especially</a:t>
            </a:r>
            <a:r>
              <a:rPr lang="sv-SE" baseline="0" dirty="0" smtClean="0"/>
              <a:t> the social services.</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In order </a:t>
            </a:r>
            <a:r>
              <a:rPr lang="sv-SE" dirty="0" err="1" smtClean="0"/>
              <a:t>to</a:t>
            </a:r>
            <a:r>
              <a:rPr lang="sv-SE" dirty="0" smtClean="0"/>
              <a:t> </a:t>
            </a:r>
            <a:r>
              <a:rPr lang="sv-SE" dirty="0" err="1" smtClean="0"/>
              <a:t>improve</a:t>
            </a:r>
            <a:r>
              <a:rPr lang="sv-SE" baseline="0" dirty="0" smtClean="0"/>
              <a:t> the </a:t>
            </a:r>
            <a:r>
              <a:rPr lang="sv-SE" baseline="0" dirty="0" err="1" smtClean="0"/>
              <a:t>communication</a:t>
            </a:r>
            <a:r>
              <a:rPr lang="sv-SE" baseline="0" dirty="0" smtClean="0"/>
              <a:t> </a:t>
            </a:r>
            <a:r>
              <a:rPr lang="sv-SE" baseline="0" dirty="0" err="1" smtClean="0"/>
              <a:t>between</a:t>
            </a:r>
            <a:r>
              <a:rPr lang="sv-SE" baseline="0" dirty="0" smtClean="0"/>
              <a:t> the different </a:t>
            </a:r>
            <a:r>
              <a:rPr lang="sv-SE" baseline="0" dirty="0" err="1" smtClean="0"/>
              <a:t>actors</a:t>
            </a:r>
            <a:r>
              <a:rPr lang="sv-SE" baseline="0" dirty="0" smtClean="0"/>
              <a:t>, </a:t>
            </a:r>
            <a:r>
              <a:rPr lang="sv-SE" baseline="0" dirty="0" err="1" smtClean="0"/>
              <a:t>including</a:t>
            </a:r>
            <a:r>
              <a:rPr lang="sv-SE" baseline="0" dirty="0" smtClean="0"/>
              <a:t> the dental team </a:t>
            </a:r>
            <a:r>
              <a:rPr lang="sv-SE" baseline="0" dirty="0" err="1" smtClean="0"/>
              <a:t>we</a:t>
            </a:r>
            <a:r>
              <a:rPr lang="sv-SE" baseline="0" dirty="0" smtClean="0"/>
              <a:t> must </a:t>
            </a:r>
            <a:r>
              <a:rPr lang="sv-SE" baseline="0" dirty="0" err="1" smtClean="0"/>
              <a:t>find</a:t>
            </a:r>
            <a:r>
              <a:rPr lang="sv-SE" baseline="0" dirty="0" smtClean="0"/>
              <a:t> </a:t>
            </a:r>
            <a:r>
              <a:rPr lang="sv-SE" baseline="0" dirty="0" err="1" smtClean="0"/>
              <a:t>ways</a:t>
            </a:r>
            <a:r>
              <a:rPr lang="sv-SE" baseline="0" dirty="0" smtClean="0"/>
              <a:t> </a:t>
            </a:r>
            <a:r>
              <a:rPr lang="sv-SE" baseline="0" dirty="0" err="1" smtClean="0"/>
              <a:t>that</a:t>
            </a:r>
            <a:r>
              <a:rPr lang="sv-SE" baseline="0" dirty="0" smtClean="0"/>
              <a:t> </a:t>
            </a:r>
            <a:r>
              <a:rPr lang="sv-SE" baseline="0" dirty="0" err="1" smtClean="0"/>
              <a:t>are</a:t>
            </a:r>
            <a:r>
              <a:rPr lang="sv-SE" baseline="0" dirty="0" smtClean="0"/>
              <a:t> </a:t>
            </a:r>
            <a:r>
              <a:rPr lang="sv-SE" baseline="0" dirty="0" err="1" smtClean="0"/>
              <a:t>easy</a:t>
            </a:r>
            <a:r>
              <a:rPr lang="sv-SE" baseline="0" dirty="0" smtClean="0"/>
              <a:t> for all </a:t>
            </a:r>
            <a:r>
              <a:rPr lang="sv-SE" baseline="0" dirty="0" err="1" smtClean="0"/>
              <a:t>involved</a:t>
            </a:r>
            <a:r>
              <a:rPr lang="sv-SE" baseline="0" dirty="0" smtClean="0"/>
              <a:t> </a:t>
            </a:r>
            <a:r>
              <a:rPr lang="sv-SE" baseline="0" dirty="0" err="1" smtClean="0"/>
              <a:t>to</a:t>
            </a:r>
            <a:r>
              <a:rPr lang="sv-SE" baseline="0" dirty="0" smtClean="0"/>
              <a:t> </a:t>
            </a:r>
            <a:r>
              <a:rPr lang="sv-SE" baseline="0" dirty="0" err="1" smtClean="0"/>
              <a:t>use</a:t>
            </a:r>
            <a:r>
              <a:rPr lang="sv-SE" baseline="0" dirty="0" smtClean="0"/>
              <a:t>. </a:t>
            </a:r>
            <a:endParaRPr lang="sv-S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latin typeface="Times" pitchFamily="18" charset="0"/>
              <a:ea typeface="+mn-ea"/>
              <a:cs typeface="+mn-cs"/>
            </a:endParaRPr>
          </a:p>
          <a:p>
            <a:endParaRPr lang="en-GB" sz="1200" kern="1200" dirty="0" smtClean="0">
              <a:solidFill>
                <a:schemeClr val="tx1"/>
              </a:solidFill>
              <a:latin typeface="Times" pitchFamily="18"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B2E1E871-CC94-48F7-A85C-66817512B137}" type="slidenum">
              <a:rPr lang="sv-SE" smtClean="0"/>
              <a:pPr>
                <a:defRPr/>
              </a:pPr>
              <a:t>34</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37</a:t>
            </a:fld>
            <a:endParaRPr lang="sv-SE"/>
          </a:p>
        </p:txBody>
      </p:sp>
    </p:spTree>
    <p:extLst>
      <p:ext uri="{BB962C8B-B14F-4D97-AF65-F5344CB8AC3E}">
        <p14:creationId xmlns:p14="http://schemas.microsoft.com/office/powerpoint/2010/main" val="187433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Unfortunately, education and training in child protection  is not standard for health professionals in Sweden (?). Several studies report that few dental professionals and </a:t>
            </a:r>
            <a:r>
              <a:rPr lang="en-US" sz="1200" kern="1200" dirty="0" err="1" smtClean="0">
                <a:solidFill>
                  <a:schemeClr val="tx1"/>
                </a:solidFill>
                <a:effectLst/>
                <a:latin typeface="Times" pitchFamily="18" charset="0"/>
                <a:ea typeface="+mn-ea"/>
                <a:cs typeface="+mn-cs"/>
              </a:rPr>
              <a:t>pediatricans</a:t>
            </a:r>
            <a:r>
              <a:rPr lang="en-US" sz="1200" kern="1200" dirty="0" smtClean="0">
                <a:solidFill>
                  <a:schemeClr val="tx1"/>
                </a:solidFill>
                <a:effectLst/>
                <a:latin typeface="Times" pitchFamily="18" charset="0"/>
                <a:ea typeface="+mn-ea"/>
                <a:cs typeface="+mn-cs"/>
              </a:rPr>
              <a:t> can recall any form of education in child protection  and mandated reporting (Harris et al 2009, </a:t>
            </a:r>
            <a:r>
              <a:rPr lang="en-US" sz="1200" kern="1200" dirty="0" err="1" smtClean="0">
                <a:solidFill>
                  <a:schemeClr val="tx1"/>
                </a:solidFill>
                <a:effectLst/>
                <a:latin typeface="Times" pitchFamily="18" charset="0"/>
                <a:ea typeface="+mn-ea"/>
                <a:cs typeface="+mn-cs"/>
              </a:rPr>
              <a:t>Mårtensson</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och</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Jansson</a:t>
            </a:r>
            <a:r>
              <a:rPr lang="en-US" sz="1200" kern="1200" dirty="0" smtClean="0">
                <a:solidFill>
                  <a:schemeClr val="tx1"/>
                </a:solidFill>
                <a:effectLst/>
                <a:latin typeface="Times" pitchFamily="18" charset="0"/>
                <a:ea typeface="+mn-ea"/>
                <a:cs typeface="+mn-cs"/>
              </a:rPr>
              <a:t> 2010, Chadwick et al 2009). The educational curricula on child protection is comparative to that on domestic violence. </a:t>
            </a:r>
            <a:r>
              <a:rPr lang="en-US" sz="1200" kern="1200" dirty="0" err="1" smtClean="0">
                <a:solidFill>
                  <a:schemeClr val="tx1"/>
                </a:solidFill>
                <a:effectLst/>
                <a:latin typeface="Times" pitchFamily="18" charset="0"/>
                <a:ea typeface="+mn-ea"/>
                <a:cs typeface="+mn-cs"/>
              </a:rPr>
              <a:t>Chiodo</a:t>
            </a:r>
            <a:r>
              <a:rPr lang="en-US" sz="1200" kern="1200" dirty="0" smtClean="0">
                <a:solidFill>
                  <a:schemeClr val="tx1"/>
                </a:solidFill>
                <a:effectLst/>
                <a:latin typeface="Times" pitchFamily="18" charset="0"/>
                <a:ea typeface="+mn-ea"/>
                <a:cs typeface="+mn-cs"/>
              </a:rPr>
              <a:t> GT et al JADA 1994) reported that less than 10 percent of dentists and dental hygienists had received any training regarding violence in close relations. Professionals who have had some education are more likely to report suspected abuse than practitioners who lack this knowledge and to have had received continuing education further enhances the chance to report all suspicious injuries (Flaherty 2000, Harris et al 2009). A curriculum developed by The Council on Medical Student Education I Pediatrics (COMSEP) is used by US and Canadian educators for undergraduate education in pediatrics. It includes prerequisites, competencies and clinical questions for discussion regarding child abuse and neglect. Research is continuously conducted and the knowledge of child abuse is expanding . Intermittent and continuous education is required to follow this progress and the purpose with education should aim at preparing the students for the situations they will face during their career. </a:t>
            </a:r>
          </a:p>
          <a:p>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Barnskydd</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håller</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väl</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inte</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tandläkare</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på</a:t>
            </a:r>
            <a:r>
              <a:rPr lang="en-US" sz="1200" kern="1200" dirty="0" smtClean="0">
                <a:solidFill>
                  <a:schemeClr val="tx1"/>
                </a:solidFill>
                <a:effectLst/>
                <a:latin typeface="Times" pitchFamily="18" charset="0"/>
                <a:ea typeface="+mn-ea"/>
                <a:cs typeface="+mn-cs"/>
              </a:rPr>
              <a:t> med?</a:t>
            </a:r>
          </a:p>
          <a:p>
            <a:r>
              <a:rPr lang="en-US" sz="1200" kern="1200" dirty="0" smtClean="0">
                <a:solidFill>
                  <a:schemeClr val="tx1"/>
                </a:solidFill>
                <a:effectLst/>
                <a:latin typeface="Times" pitchFamily="18" charset="0"/>
                <a:ea typeface="+mn-ea"/>
                <a:cs typeface="+mn-cs"/>
              </a:rPr>
              <a:t> ibid</a:t>
            </a:r>
          </a:p>
          <a:p>
            <a:r>
              <a:rPr lang="en-US" sz="1200" kern="1200" dirty="0" smtClean="0">
                <a:solidFill>
                  <a:schemeClr val="tx1"/>
                </a:solidFill>
                <a:effectLst/>
                <a:latin typeface="Times" pitchFamily="18" charset="0"/>
                <a:ea typeface="+mn-ea"/>
                <a:cs typeface="+mn-cs"/>
              </a:rPr>
              <a:t> in the </a:t>
            </a:r>
            <a:r>
              <a:rPr lang="en-US" sz="1200" kern="1200" dirty="0" err="1" smtClean="0">
                <a:solidFill>
                  <a:schemeClr val="tx1"/>
                </a:solidFill>
                <a:effectLst/>
                <a:latin typeface="Times" pitchFamily="18" charset="0"/>
                <a:ea typeface="+mn-ea"/>
                <a:cs typeface="+mn-cs"/>
              </a:rPr>
              <a:t>curriula</a:t>
            </a:r>
            <a:r>
              <a:rPr lang="en-US" sz="1200" kern="1200" dirty="0" smtClean="0">
                <a:solidFill>
                  <a:schemeClr val="tx1"/>
                </a:solidFill>
                <a:effectLst/>
                <a:latin typeface="Times" pitchFamily="18" charset="0"/>
                <a:ea typeface="+mn-ea"/>
                <a:cs typeface="+mn-cs"/>
              </a:rPr>
              <a:t>?</a:t>
            </a:r>
          </a:p>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45</a:t>
            </a:fld>
            <a:endParaRPr lang="sv-SE"/>
          </a:p>
        </p:txBody>
      </p:sp>
    </p:spTree>
    <p:extLst>
      <p:ext uri="{BB962C8B-B14F-4D97-AF65-F5344CB8AC3E}">
        <p14:creationId xmlns:p14="http://schemas.microsoft.com/office/powerpoint/2010/main" val="73810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err="1" smtClean="0"/>
              <a:t>e.g</a:t>
            </a:r>
            <a:r>
              <a:rPr lang="sv-SE" dirty="0" smtClean="0"/>
              <a:t>. </a:t>
            </a:r>
            <a:r>
              <a:rPr lang="sv-SE" dirty="0" err="1" smtClean="0"/>
              <a:t>such</a:t>
            </a:r>
            <a:r>
              <a:rPr lang="sv-SE" dirty="0" smtClean="0"/>
              <a:t> as </a:t>
            </a:r>
            <a:r>
              <a:rPr lang="sv-SE" dirty="0" err="1" smtClean="0"/>
              <a:t>inconsistency</a:t>
            </a:r>
            <a:r>
              <a:rPr lang="sv-SE" dirty="0" smtClean="0"/>
              <a:t> in the </a:t>
            </a:r>
            <a:r>
              <a:rPr lang="sv-SE" dirty="0" err="1" smtClean="0"/>
              <a:t>history</a:t>
            </a:r>
            <a:r>
              <a:rPr lang="sv-SE" dirty="0" smtClean="0"/>
              <a:t>, </a:t>
            </a:r>
            <a:r>
              <a:rPr lang="sv-SE" dirty="0" err="1" smtClean="0"/>
              <a:t>unexplained</a:t>
            </a:r>
            <a:r>
              <a:rPr lang="sv-SE" dirty="0" smtClean="0"/>
              <a:t> </a:t>
            </a:r>
            <a:r>
              <a:rPr lang="sv-SE" dirty="0" err="1" smtClean="0"/>
              <a:t>delays</a:t>
            </a:r>
            <a:r>
              <a:rPr lang="sv-SE" dirty="0" smtClean="0"/>
              <a:t> in </a:t>
            </a:r>
            <a:r>
              <a:rPr lang="sv-SE" dirty="0" err="1" smtClean="0"/>
              <a:t>seeking</a:t>
            </a:r>
            <a:r>
              <a:rPr lang="sv-SE" dirty="0" smtClean="0"/>
              <a:t> </a:t>
            </a:r>
            <a:r>
              <a:rPr lang="sv-SE" dirty="0" err="1" smtClean="0"/>
              <a:t>care</a:t>
            </a:r>
            <a:r>
              <a:rPr lang="sv-SE" dirty="0" smtClean="0"/>
              <a:t>, injuries </a:t>
            </a:r>
            <a:r>
              <a:rPr lang="sv-SE" dirty="0" err="1" smtClean="0"/>
              <a:t>with</a:t>
            </a:r>
            <a:r>
              <a:rPr lang="sv-SE" dirty="0" smtClean="0"/>
              <a:t> </a:t>
            </a:r>
            <a:r>
              <a:rPr lang="sv-SE" dirty="0" err="1" smtClean="0"/>
              <a:t>specific</a:t>
            </a:r>
            <a:r>
              <a:rPr lang="sv-SE" dirty="0" smtClean="0"/>
              <a:t> </a:t>
            </a:r>
            <a:r>
              <a:rPr lang="sv-SE" dirty="0" err="1" smtClean="0"/>
              <a:t>patterns</a:t>
            </a:r>
            <a:r>
              <a:rPr lang="sv-SE" dirty="0" smtClean="0"/>
              <a:t> or distributions on the </a:t>
            </a:r>
            <a:r>
              <a:rPr lang="sv-SE" dirty="0" err="1" smtClean="0"/>
              <a:t>body</a:t>
            </a:r>
            <a:r>
              <a:rPr lang="sv-SE" dirty="0" smtClean="0"/>
              <a:t>, or injuries </a:t>
            </a:r>
            <a:r>
              <a:rPr lang="sv-SE" dirty="0" err="1" smtClean="0"/>
              <a:t>incompatible</a:t>
            </a:r>
            <a:r>
              <a:rPr lang="sv-SE" dirty="0" smtClean="0"/>
              <a:t> </a:t>
            </a:r>
            <a:r>
              <a:rPr lang="sv-SE" dirty="0" err="1" smtClean="0"/>
              <a:t>with</a:t>
            </a:r>
            <a:r>
              <a:rPr lang="sv-SE" dirty="0" smtClean="0"/>
              <a:t> the </a:t>
            </a:r>
            <a:r>
              <a:rPr lang="sv-SE" dirty="0" err="1" smtClean="0"/>
              <a:t>child's</a:t>
            </a:r>
            <a:r>
              <a:rPr lang="sv-SE" dirty="0" smtClean="0"/>
              <a:t> </a:t>
            </a:r>
            <a:r>
              <a:rPr lang="sv-SE" dirty="0" err="1" smtClean="0"/>
              <a:t>development</a:t>
            </a:r>
            <a:r>
              <a:rPr lang="sv-SE" dirty="0" smtClean="0"/>
              <a:t>. (CP)</a:t>
            </a:r>
          </a:p>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47</a:t>
            </a:fld>
            <a:endParaRPr lang="sv-SE"/>
          </a:p>
        </p:txBody>
      </p:sp>
    </p:spTree>
    <p:extLst>
      <p:ext uri="{BB962C8B-B14F-4D97-AF65-F5344CB8AC3E}">
        <p14:creationId xmlns:p14="http://schemas.microsoft.com/office/powerpoint/2010/main" val="94272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Unfortunately, education and training in child protection  is not standard for health professionals in Sweden (?). Several studies report that few dental professionals and </a:t>
            </a:r>
            <a:r>
              <a:rPr lang="en-US" sz="1200" kern="1200" dirty="0" err="1" smtClean="0">
                <a:solidFill>
                  <a:schemeClr val="tx1"/>
                </a:solidFill>
                <a:effectLst/>
                <a:latin typeface="Times" pitchFamily="18" charset="0"/>
                <a:ea typeface="+mn-ea"/>
                <a:cs typeface="+mn-cs"/>
              </a:rPr>
              <a:t>pediatricans</a:t>
            </a:r>
            <a:r>
              <a:rPr lang="en-US" sz="1200" kern="1200" dirty="0" smtClean="0">
                <a:solidFill>
                  <a:schemeClr val="tx1"/>
                </a:solidFill>
                <a:effectLst/>
                <a:latin typeface="Times" pitchFamily="18" charset="0"/>
                <a:ea typeface="+mn-ea"/>
                <a:cs typeface="+mn-cs"/>
              </a:rPr>
              <a:t> can recall any form of education in child protection  and mandated reporting (Harris et al 2009, </a:t>
            </a:r>
            <a:r>
              <a:rPr lang="en-US" sz="1200" kern="1200" dirty="0" err="1" smtClean="0">
                <a:solidFill>
                  <a:schemeClr val="tx1"/>
                </a:solidFill>
                <a:effectLst/>
                <a:latin typeface="Times" pitchFamily="18" charset="0"/>
                <a:ea typeface="+mn-ea"/>
                <a:cs typeface="+mn-cs"/>
              </a:rPr>
              <a:t>Mårtensson</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och</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Jansson</a:t>
            </a:r>
            <a:r>
              <a:rPr lang="en-US" sz="1200" kern="1200" dirty="0" smtClean="0">
                <a:solidFill>
                  <a:schemeClr val="tx1"/>
                </a:solidFill>
                <a:effectLst/>
                <a:latin typeface="Times" pitchFamily="18" charset="0"/>
                <a:ea typeface="+mn-ea"/>
                <a:cs typeface="+mn-cs"/>
              </a:rPr>
              <a:t> 2010, Chadwick et al 2009). The educational curricula on child protection is comparative to that on domestic violence. </a:t>
            </a:r>
            <a:r>
              <a:rPr lang="en-US" sz="1200" kern="1200" dirty="0" err="1" smtClean="0">
                <a:solidFill>
                  <a:schemeClr val="tx1"/>
                </a:solidFill>
                <a:effectLst/>
                <a:latin typeface="Times" pitchFamily="18" charset="0"/>
                <a:ea typeface="+mn-ea"/>
                <a:cs typeface="+mn-cs"/>
              </a:rPr>
              <a:t>Chiodo</a:t>
            </a:r>
            <a:r>
              <a:rPr lang="en-US" sz="1200" kern="1200" dirty="0" smtClean="0">
                <a:solidFill>
                  <a:schemeClr val="tx1"/>
                </a:solidFill>
                <a:effectLst/>
                <a:latin typeface="Times" pitchFamily="18" charset="0"/>
                <a:ea typeface="+mn-ea"/>
                <a:cs typeface="+mn-cs"/>
              </a:rPr>
              <a:t> GT et al JADA 1994) reported that less than 10 percent of dentists and dental hygienists had received any training regarding violence in close relations. Professionals who have had some education are more likely to report suspected abuse than practitioners who lack this knowledge and to have had received continuing education further enhances the chance to report all suspicious injuries (Flaherty 2000, Harris et al 2009). A curriculum developed by The Council on Medical Student Education I Pediatrics (COMSEP) is used by US and Canadian educators for undergraduate education in pediatrics. It includes prerequisites, competencies and clinical questions for discussion regarding child abuse and neglect. Research is continuously conducted and the knowledge of child abuse is expanding . Intermittent and continuous education is required to follow this progress and the purpose with education should aim at preparing the students for the situations they will face during their career. </a:t>
            </a:r>
          </a:p>
          <a:p>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Barnskydd</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håller</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väl</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inte</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tandläkare</a:t>
            </a:r>
            <a:r>
              <a:rPr lang="en-US" sz="1200" kern="1200" dirty="0" smtClean="0">
                <a:solidFill>
                  <a:schemeClr val="tx1"/>
                </a:solidFill>
                <a:effectLst/>
                <a:latin typeface="Times" pitchFamily="18" charset="0"/>
                <a:ea typeface="+mn-ea"/>
                <a:cs typeface="+mn-cs"/>
              </a:rPr>
              <a:t> </a:t>
            </a:r>
            <a:r>
              <a:rPr lang="en-US" sz="1200" kern="1200" dirty="0" err="1" smtClean="0">
                <a:solidFill>
                  <a:schemeClr val="tx1"/>
                </a:solidFill>
                <a:effectLst/>
                <a:latin typeface="Times" pitchFamily="18" charset="0"/>
                <a:ea typeface="+mn-ea"/>
                <a:cs typeface="+mn-cs"/>
              </a:rPr>
              <a:t>på</a:t>
            </a:r>
            <a:r>
              <a:rPr lang="en-US" sz="1200" kern="1200" dirty="0" smtClean="0">
                <a:solidFill>
                  <a:schemeClr val="tx1"/>
                </a:solidFill>
                <a:effectLst/>
                <a:latin typeface="Times" pitchFamily="18" charset="0"/>
                <a:ea typeface="+mn-ea"/>
                <a:cs typeface="+mn-cs"/>
              </a:rPr>
              <a:t> med?</a:t>
            </a:r>
          </a:p>
          <a:p>
            <a:r>
              <a:rPr lang="en-US" sz="1200" kern="1200" dirty="0" smtClean="0">
                <a:solidFill>
                  <a:schemeClr val="tx1"/>
                </a:solidFill>
                <a:effectLst/>
                <a:latin typeface="Times" pitchFamily="18" charset="0"/>
                <a:ea typeface="+mn-ea"/>
                <a:cs typeface="+mn-cs"/>
              </a:rPr>
              <a:t> ibid</a:t>
            </a:r>
          </a:p>
          <a:p>
            <a:r>
              <a:rPr lang="en-US" sz="1200" kern="1200" dirty="0" smtClean="0">
                <a:solidFill>
                  <a:schemeClr val="tx1"/>
                </a:solidFill>
                <a:effectLst/>
                <a:latin typeface="Times" pitchFamily="18" charset="0"/>
                <a:ea typeface="+mn-ea"/>
                <a:cs typeface="+mn-cs"/>
              </a:rPr>
              <a:t> in the </a:t>
            </a:r>
            <a:r>
              <a:rPr lang="en-US" sz="1200" kern="1200" dirty="0" err="1" smtClean="0">
                <a:solidFill>
                  <a:schemeClr val="tx1"/>
                </a:solidFill>
                <a:effectLst/>
                <a:latin typeface="Times" pitchFamily="18" charset="0"/>
                <a:ea typeface="+mn-ea"/>
                <a:cs typeface="+mn-cs"/>
              </a:rPr>
              <a:t>curriula</a:t>
            </a:r>
            <a:r>
              <a:rPr lang="en-US" sz="1200" kern="1200" dirty="0" smtClean="0">
                <a:solidFill>
                  <a:schemeClr val="tx1"/>
                </a:solidFill>
                <a:effectLst/>
                <a:latin typeface="Times" pitchFamily="18" charset="0"/>
                <a:ea typeface="+mn-ea"/>
                <a:cs typeface="+mn-cs"/>
              </a:rPr>
              <a:t>?</a:t>
            </a:r>
          </a:p>
          <a:p>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48</a:t>
            </a:fld>
            <a:endParaRPr lang="sv-SE"/>
          </a:p>
        </p:txBody>
      </p:sp>
    </p:spTree>
    <p:extLst>
      <p:ext uri="{BB962C8B-B14F-4D97-AF65-F5344CB8AC3E}">
        <p14:creationId xmlns:p14="http://schemas.microsoft.com/office/powerpoint/2010/main" val="73810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Public support and</a:t>
            </a:r>
            <a:r>
              <a:rPr lang="sv-SE" baseline="0" dirty="0" smtClean="0"/>
              <a:t> </a:t>
            </a:r>
            <a:r>
              <a:rPr lang="sv-SE" baseline="0" dirty="0" err="1" smtClean="0"/>
              <a:t>more</a:t>
            </a:r>
            <a:r>
              <a:rPr lang="sv-SE" baseline="0" dirty="0" smtClean="0"/>
              <a:t> </a:t>
            </a:r>
            <a:r>
              <a:rPr lang="sv-SE" baseline="0" dirty="0" err="1" smtClean="0"/>
              <a:t>than</a:t>
            </a:r>
            <a:r>
              <a:rPr lang="sv-SE" baseline="0" dirty="0" smtClean="0"/>
              <a:t> 90% visit the dentist </a:t>
            </a:r>
            <a:r>
              <a:rPr lang="sv-SE" baseline="0" dirty="0" err="1" smtClean="0"/>
              <a:t>every</a:t>
            </a:r>
            <a:r>
              <a:rPr lang="sv-SE" baseline="0" dirty="0" smtClean="0"/>
              <a:t> </a:t>
            </a:r>
            <a:r>
              <a:rPr lang="sv-SE" baseline="0" dirty="0" err="1" smtClean="0"/>
              <a:t>other</a:t>
            </a:r>
            <a:r>
              <a:rPr lang="sv-SE" baseline="0" dirty="0" smtClean="0"/>
              <a:t> </a:t>
            </a:r>
            <a:r>
              <a:rPr lang="sv-SE" baseline="0" dirty="0" err="1" smtClean="0"/>
              <a:t>year</a:t>
            </a:r>
            <a:endParaRPr lang="sv-SE" dirty="0"/>
          </a:p>
        </p:txBody>
      </p:sp>
      <p:sp>
        <p:nvSpPr>
          <p:cNvPr id="4" name="Platshållare för bildnummer 3"/>
          <p:cNvSpPr>
            <a:spLocks noGrp="1"/>
          </p:cNvSpPr>
          <p:nvPr>
            <p:ph type="sldNum" sz="quarter" idx="10"/>
          </p:nvPr>
        </p:nvSpPr>
        <p:spPr/>
        <p:txBody>
          <a:bodyPr/>
          <a:lstStyle/>
          <a:p>
            <a:pPr>
              <a:defRPr/>
            </a:pPr>
            <a:fld id="{B2E1E871-CC94-48F7-A85C-66817512B137}" type="slidenum">
              <a:rPr lang="sv-SE" smtClean="0"/>
              <a:pPr>
                <a:defRPr/>
              </a:pPr>
              <a:t>4</a:t>
            </a:fld>
            <a:endParaRPr lang="sv-SE"/>
          </a:p>
        </p:txBody>
      </p:sp>
    </p:spTree>
    <p:extLst>
      <p:ext uri="{BB962C8B-B14F-4D97-AF65-F5344CB8AC3E}">
        <p14:creationId xmlns:p14="http://schemas.microsoft.com/office/powerpoint/2010/main" val="67795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CDF79DF-9F98-446A-9797-50B6BACBA98B}" type="slidenum">
              <a:rPr lang="sv-SE" smtClean="0"/>
              <a:pPr/>
              <a:t>49</a:t>
            </a:fld>
            <a:endParaRPr lang="sv-S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err="1" smtClean="0"/>
              <a:t>There</a:t>
            </a:r>
            <a:r>
              <a:rPr lang="sv-SE" dirty="0" smtClean="0"/>
              <a:t> are</a:t>
            </a:r>
            <a:r>
              <a:rPr lang="sv-SE" baseline="0" dirty="0" smtClean="0"/>
              <a:t> still gaps of </a:t>
            </a:r>
            <a:r>
              <a:rPr lang="sv-SE" baseline="0" dirty="0" err="1" smtClean="0"/>
              <a:t>knowedge</a:t>
            </a:r>
            <a:r>
              <a:rPr lang="sv-SE" baseline="0" dirty="0" smtClean="0"/>
              <a:t>, </a:t>
            </a:r>
            <a:r>
              <a:rPr lang="sv-SE" baseline="0" dirty="0" err="1" smtClean="0"/>
              <a:t>even</a:t>
            </a:r>
            <a:r>
              <a:rPr lang="sv-SE" baseline="0" dirty="0" smtClean="0"/>
              <a:t> </a:t>
            </a:r>
            <a:r>
              <a:rPr lang="sv-SE" baseline="0" dirty="0" err="1" smtClean="0"/>
              <a:t>though</a:t>
            </a:r>
            <a:r>
              <a:rPr lang="sv-SE" baseline="0" dirty="0" smtClean="0"/>
              <a:t> </a:t>
            </a:r>
            <a:r>
              <a:rPr lang="sv-SE" baseline="0" dirty="0" err="1" smtClean="0"/>
              <a:t>we</a:t>
            </a:r>
            <a:r>
              <a:rPr lang="sv-SE" baseline="0" dirty="0" smtClean="0"/>
              <a:t> </a:t>
            </a:r>
            <a:r>
              <a:rPr lang="sv-SE" baseline="0" dirty="0" err="1" smtClean="0"/>
              <a:t>have</a:t>
            </a:r>
            <a:r>
              <a:rPr lang="sv-SE" baseline="0" dirty="0" smtClean="0"/>
              <a:t> </a:t>
            </a:r>
            <a:r>
              <a:rPr lang="sv-SE" baseline="0" dirty="0" err="1" smtClean="0"/>
              <a:t>seen</a:t>
            </a:r>
            <a:r>
              <a:rPr lang="sv-SE" baseline="0" dirty="0" smtClean="0"/>
              <a:t> in </a:t>
            </a:r>
            <a:r>
              <a:rPr lang="sv-SE" baseline="0" dirty="0" err="1" smtClean="0"/>
              <a:t>previous</a:t>
            </a:r>
            <a:r>
              <a:rPr lang="sv-SE" baseline="0" dirty="0" smtClean="0"/>
              <a:t> studies that </a:t>
            </a:r>
            <a:r>
              <a:rPr lang="sv-SE" baseline="0" dirty="0" err="1" smtClean="0"/>
              <a:t>abused</a:t>
            </a:r>
            <a:r>
              <a:rPr lang="sv-SE" baseline="0" dirty="0" smtClean="0"/>
              <a:t> </a:t>
            </a:r>
            <a:r>
              <a:rPr lang="sv-SE" baseline="0" dirty="0" err="1" smtClean="0"/>
              <a:t>children</a:t>
            </a:r>
            <a:r>
              <a:rPr lang="sv-SE" baseline="0" dirty="0" smtClean="0"/>
              <a:t> </a:t>
            </a:r>
            <a:r>
              <a:rPr lang="sv-SE" baseline="0" dirty="0" err="1" smtClean="0"/>
              <a:t>have</a:t>
            </a:r>
            <a:r>
              <a:rPr lang="sv-SE" baseline="0" dirty="0" smtClean="0"/>
              <a:t> </a:t>
            </a:r>
            <a:r>
              <a:rPr lang="sv-SE" baseline="0" dirty="0" err="1" smtClean="0"/>
              <a:t>more</a:t>
            </a:r>
            <a:r>
              <a:rPr lang="sv-SE" baseline="0" dirty="0" smtClean="0"/>
              <a:t> </a:t>
            </a:r>
            <a:r>
              <a:rPr lang="sv-SE" baseline="0" dirty="0" err="1" smtClean="0"/>
              <a:t>untreated</a:t>
            </a:r>
            <a:r>
              <a:rPr lang="sv-SE" baseline="0" dirty="0" smtClean="0"/>
              <a:t> </a:t>
            </a:r>
            <a:r>
              <a:rPr lang="sv-SE" baseline="0" dirty="0" err="1" smtClean="0"/>
              <a:t>caries</a:t>
            </a:r>
            <a:r>
              <a:rPr lang="sv-SE" baseline="0" dirty="0" smtClean="0"/>
              <a:t> and oral and dental injuries are </a:t>
            </a:r>
            <a:r>
              <a:rPr lang="sv-SE" baseline="0" dirty="0" err="1" smtClean="0"/>
              <a:t>frequently</a:t>
            </a:r>
            <a:r>
              <a:rPr lang="sv-SE" baseline="0" dirty="0" smtClean="0"/>
              <a:t> </a:t>
            </a:r>
            <a:r>
              <a:rPr lang="sv-SE" baseline="0" dirty="0" err="1" smtClean="0"/>
              <a:t>seen</a:t>
            </a:r>
            <a:r>
              <a:rPr lang="sv-SE" baseline="0" dirty="0" smtClean="0"/>
              <a:t> in </a:t>
            </a:r>
            <a:r>
              <a:rPr lang="sv-SE" baseline="0" dirty="0" err="1" smtClean="0"/>
              <a:t>pysically</a:t>
            </a:r>
            <a:r>
              <a:rPr lang="sv-SE" baseline="0" dirty="0" smtClean="0"/>
              <a:t> </a:t>
            </a:r>
            <a:r>
              <a:rPr lang="sv-SE" baseline="0" dirty="0" err="1" smtClean="0"/>
              <a:t>abused</a:t>
            </a:r>
            <a:r>
              <a:rPr lang="sv-SE" baseline="0" dirty="0" smtClean="0"/>
              <a:t> </a:t>
            </a:r>
            <a:r>
              <a:rPr lang="sv-SE" baseline="0" dirty="0" err="1" smtClean="0"/>
              <a:t>children</a:t>
            </a:r>
            <a:r>
              <a:rPr lang="sv-SE" baseline="0" dirty="0" smtClean="0"/>
              <a:t> </a:t>
            </a:r>
            <a:r>
              <a:rPr lang="sv-SE" baseline="0" dirty="0" err="1" smtClean="0"/>
              <a:t>we</a:t>
            </a:r>
            <a:r>
              <a:rPr lang="sv-SE" baseline="0" dirty="0" smtClean="0"/>
              <a:t> </a:t>
            </a:r>
            <a:r>
              <a:rPr lang="sv-SE" baseline="0" dirty="0" err="1" smtClean="0"/>
              <a:t>do</a:t>
            </a:r>
            <a:r>
              <a:rPr lang="sv-SE" baseline="0" dirty="0" smtClean="0"/>
              <a:t> not </a:t>
            </a:r>
            <a:r>
              <a:rPr lang="sv-SE" baseline="0" dirty="0" err="1" smtClean="0"/>
              <a:t>know</a:t>
            </a:r>
            <a:r>
              <a:rPr lang="sv-SE" baseline="0" dirty="0" smtClean="0"/>
              <a:t> </a:t>
            </a:r>
            <a:r>
              <a:rPr lang="sv-SE" baseline="0" dirty="0" err="1" smtClean="0"/>
              <a:t>how</a:t>
            </a:r>
            <a:r>
              <a:rPr lang="sv-SE" baseline="0" dirty="0" smtClean="0"/>
              <a:t> </a:t>
            </a:r>
            <a:r>
              <a:rPr lang="sv-SE" baseline="0" dirty="0" err="1" smtClean="0"/>
              <a:t>abuse</a:t>
            </a:r>
            <a:r>
              <a:rPr lang="sv-SE" baseline="0" dirty="0" smtClean="0"/>
              <a:t> </a:t>
            </a:r>
            <a:r>
              <a:rPr lang="sv-SE" baseline="0" dirty="0" err="1" smtClean="0"/>
              <a:t>really</a:t>
            </a:r>
            <a:r>
              <a:rPr lang="sv-SE" baseline="0" dirty="0" smtClean="0"/>
              <a:t> </a:t>
            </a:r>
            <a:r>
              <a:rPr lang="sv-SE" baseline="0" dirty="0" err="1" smtClean="0"/>
              <a:t>affect</a:t>
            </a:r>
            <a:r>
              <a:rPr lang="sv-SE" baseline="0" dirty="0" smtClean="0"/>
              <a:t> the oral and dental </a:t>
            </a:r>
            <a:r>
              <a:rPr lang="sv-SE" baseline="0" dirty="0" err="1" smtClean="0"/>
              <a:t>health</a:t>
            </a:r>
            <a:r>
              <a:rPr lang="sv-SE" baseline="0" dirty="0" smtClean="0"/>
              <a:t>. Do all </a:t>
            </a:r>
            <a:r>
              <a:rPr lang="sv-SE" baseline="0" dirty="0" err="1" smtClean="0"/>
              <a:t>abused</a:t>
            </a:r>
            <a:r>
              <a:rPr lang="sv-SE" baseline="0" dirty="0" smtClean="0"/>
              <a:t> and </a:t>
            </a:r>
            <a:r>
              <a:rPr lang="sv-SE" baseline="0" dirty="0" err="1" smtClean="0"/>
              <a:t>neglected</a:t>
            </a:r>
            <a:r>
              <a:rPr lang="sv-SE" baseline="0" dirty="0" smtClean="0"/>
              <a:t> </a:t>
            </a:r>
            <a:r>
              <a:rPr lang="sv-SE" baseline="0" dirty="0" err="1" smtClean="0"/>
              <a:t>children</a:t>
            </a:r>
            <a:r>
              <a:rPr lang="sv-SE" baseline="0" dirty="0" smtClean="0"/>
              <a:t> </a:t>
            </a:r>
            <a:r>
              <a:rPr lang="sv-SE" baseline="0" dirty="0" err="1" smtClean="0"/>
              <a:t>have</a:t>
            </a:r>
            <a:r>
              <a:rPr lang="sv-SE" baseline="0" dirty="0" smtClean="0"/>
              <a:t> a </a:t>
            </a:r>
            <a:r>
              <a:rPr lang="sv-SE" baseline="0" dirty="0" err="1" smtClean="0"/>
              <a:t>higer</a:t>
            </a:r>
            <a:r>
              <a:rPr lang="sv-SE" baseline="0" dirty="0" smtClean="0"/>
              <a:t> risk of dental </a:t>
            </a:r>
            <a:r>
              <a:rPr lang="sv-SE" baseline="0" dirty="0" err="1" smtClean="0"/>
              <a:t>disease</a:t>
            </a:r>
            <a:r>
              <a:rPr lang="sv-SE" baseline="0" dirty="0" smtClean="0"/>
              <a:t>? </a:t>
            </a:r>
            <a:r>
              <a:rPr lang="sv-SE" baseline="0" dirty="0" err="1" smtClean="0"/>
              <a:t>What</a:t>
            </a:r>
            <a:r>
              <a:rPr lang="sv-SE" baseline="0" dirty="0" smtClean="0"/>
              <a:t> </a:t>
            </a:r>
            <a:r>
              <a:rPr lang="sv-SE" baseline="0" dirty="0" err="1" smtClean="0"/>
              <a:t>can</a:t>
            </a:r>
            <a:r>
              <a:rPr lang="sv-SE" baseline="0" dirty="0" smtClean="0"/>
              <a:t> the dental team </a:t>
            </a:r>
            <a:r>
              <a:rPr lang="sv-SE" baseline="0" dirty="0" err="1" smtClean="0"/>
              <a:t>add</a:t>
            </a:r>
            <a:r>
              <a:rPr lang="sv-SE" baseline="0" dirty="0" smtClean="0"/>
              <a:t> at an </a:t>
            </a:r>
            <a:r>
              <a:rPr lang="sv-SE" baseline="0" dirty="0" err="1" smtClean="0"/>
              <a:t>early</a:t>
            </a:r>
            <a:r>
              <a:rPr lang="sv-SE" baseline="0" dirty="0" smtClean="0"/>
              <a:t> </a:t>
            </a:r>
            <a:r>
              <a:rPr lang="sv-SE" baseline="0" dirty="0" err="1" smtClean="0"/>
              <a:t>stage</a:t>
            </a:r>
            <a:r>
              <a:rPr lang="sv-SE" baseline="0" dirty="0" smtClean="0"/>
              <a:t>, is a </a:t>
            </a:r>
            <a:r>
              <a:rPr lang="sv-SE" baseline="0" dirty="0" err="1" smtClean="0"/>
              <a:t>untreated</a:t>
            </a:r>
            <a:r>
              <a:rPr lang="sv-SE" baseline="0" dirty="0" smtClean="0"/>
              <a:t> </a:t>
            </a:r>
            <a:r>
              <a:rPr lang="sv-SE" baseline="0" dirty="0" err="1" smtClean="0"/>
              <a:t>caries</a:t>
            </a:r>
            <a:r>
              <a:rPr lang="sv-SE" baseline="0" dirty="0" smtClean="0"/>
              <a:t> </a:t>
            </a:r>
            <a:r>
              <a:rPr lang="sv-SE" baseline="0" dirty="0" err="1" smtClean="0"/>
              <a:t>indicative</a:t>
            </a:r>
            <a:r>
              <a:rPr lang="sv-SE" baseline="0" dirty="0" smtClean="0"/>
              <a:t> of </a:t>
            </a:r>
            <a:r>
              <a:rPr lang="sv-SE" baseline="0" dirty="0" err="1" smtClean="0"/>
              <a:t>abuse</a:t>
            </a:r>
            <a:r>
              <a:rPr lang="sv-SE" baseline="0" dirty="0" smtClean="0"/>
              <a:t> or </a:t>
            </a:r>
            <a:r>
              <a:rPr lang="sv-SE" baseline="0" dirty="0" err="1" smtClean="0"/>
              <a:t>neglect</a:t>
            </a:r>
            <a:r>
              <a:rPr lang="sv-SE" baseline="0" dirty="0" smtClean="0"/>
              <a:t>? </a:t>
            </a:r>
            <a:r>
              <a:rPr lang="sv-SE" baseline="0" dirty="0" err="1" smtClean="0"/>
              <a:t>We</a:t>
            </a:r>
            <a:r>
              <a:rPr lang="sv-SE" baseline="0" dirty="0" smtClean="0"/>
              <a:t> </a:t>
            </a:r>
            <a:r>
              <a:rPr lang="sv-SE" baseline="0" dirty="0" err="1" smtClean="0"/>
              <a:t>need</a:t>
            </a:r>
            <a:r>
              <a:rPr lang="sv-SE" baseline="0" dirty="0" smtClean="0"/>
              <a:t> to </a:t>
            </a:r>
            <a:r>
              <a:rPr lang="sv-SE" baseline="0" dirty="0" err="1" smtClean="0"/>
              <a:t>find</a:t>
            </a:r>
            <a:r>
              <a:rPr lang="sv-SE" baseline="0" dirty="0" smtClean="0"/>
              <a:t> </a:t>
            </a:r>
            <a:r>
              <a:rPr lang="sv-SE" baseline="0" dirty="0" err="1" smtClean="0"/>
              <a:t>out</a:t>
            </a:r>
            <a:r>
              <a:rPr lang="sv-SE" baseline="0" dirty="0" smtClean="0"/>
              <a:t> the association </a:t>
            </a:r>
            <a:r>
              <a:rPr lang="sv-SE" baseline="0" dirty="0" err="1" smtClean="0"/>
              <a:t>between</a:t>
            </a:r>
            <a:r>
              <a:rPr lang="sv-SE" baseline="0" dirty="0" smtClean="0"/>
              <a:t> dental </a:t>
            </a:r>
            <a:r>
              <a:rPr lang="sv-SE" baseline="0" dirty="0" err="1" smtClean="0"/>
              <a:t>disaese</a:t>
            </a:r>
            <a:r>
              <a:rPr lang="sv-SE" baseline="0" dirty="0" smtClean="0"/>
              <a:t> and </a:t>
            </a:r>
            <a:r>
              <a:rPr lang="sv-SE" baseline="0" dirty="0" err="1" smtClean="0"/>
              <a:t>abuse</a:t>
            </a:r>
            <a:r>
              <a:rPr lang="sv-SE" baseline="0" dirty="0" smtClean="0"/>
              <a:t>, </a:t>
            </a:r>
            <a:r>
              <a:rPr lang="sv-SE" baseline="0" dirty="0" err="1" smtClean="0"/>
              <a:t>we</a:t>
            </a:r>
            <a:r>
              <a:rPr lang="sv-SE" baseline="0" dirty="0" smtClean="0"/>
              <a:t> </a:t>
            </a:r>
            <a:r>
              <a:rPr lang="sv-SE" baseline="0" dirty="0" err="1" smtClean="0"/>
              <a:t>need</a:t>
            </a:r>
            <a:r>
              <a:rPr lang="sv-SE" baseline="0" dirty="0" smtClean="0"/>
              <a:t> to </a:t>
            </a:r>
            <a:r>
              <a:rPr lang="sv-SE" baseline="0" dirty="0" err="1" smtClean="0"/>
              <a:t>improve</a:t>
            </a:r>
            <a:r>
              <a:rPr lang="sv-SE" baseline="0" dirty="0" smtClean="0"/>
              <a:t> </a:t>
            </a:r>
            <a:r>
              <a:rPr lang="sv-SE" baseline="0" dirty="0" err="1" smtClean="0"/>
              <a:t>multiprofessional</a:t>
            </a:r>
            <a:r>
              <a:rPr lang="sv-SE" baseline="0" dirty="0" smtClean="0"/>
              <a:t> </a:t>
            </a:r>
            <a:r>
              <a:rPr lang="sv-SE" baseline="0" dirty="0" err="1" smtClean="0"/>
              <a:t>communication</a:t>
            </a:r>
            <a:r>
              <a:rPr lang="sv-SE" baseline="0" dirty="0" smtClean="0"/>
              <a:t> and </a:t>
            </a:r>
            <a:r>
              <a:rPr lang="sv-SE" baseline="0" dirty="0" err="1" smtClean="0"/>
              <a:t>we</a:t>
            </a:r>
            <a:r>
              <a:rPr lang="sv-SE" baseline="0" dirty="0" smtClean="0"/>
              <a:t> </a:t>
            </a:r>
            <a:r>
              <a:rPr lang="sv-SE" baseline="0" dirty="0" err="1" smtClean="0"/>
              <a:t>also</a:t>
            </a:r>
            <a:r>
              <a:rPr lang="sv-SE" baseline="0" dirty="0" smtClean="0"/>
              <a:t> </a:t>
            </a:r>
            <a:r>
              <a:rPr lang="sv-SE" baseline="0" dirty="0" err="1" smtClean="0"/>
              <a:t>need</a:t>
            </a:r>
            <a:r>
              <a:rPr lang="sv-SE" baseline="0" dirty="0" smtClean="0"/>
              <a:t> to </a:t>
            </a:r>
            <a:r>
              <a:rPr lang="sv-SE" baseline="0" dirty="0" err="1" smtClean="0"/>
              <a:t>understand</a:t>
            </a:r>
            <a:r>
              <a:rPr lang="sv-SE" baseline="0" dirty="0" smtClean="0"/>
              <a:t> the </a:t>
            </a:r>
            <a:r>
              <a:rPr lang="sv-SE" baseline="0" dirty="0" err="1" smtClean="0"/>
              <a:t>barriers</a:t>
            </a:r>
            <a:r>
              <a:rPr lang="sv-SE" baseline="0" dirty="0" smtClean="0"/>
              <a:t> the dental </a:t>
            </a:r>
            <a:r>
              <a:rPr lang="sv-SE" baseline="0" dirty="0" err="1" smtClean="0"/>
              <a:t>professionals</a:t>
            </a:r>
            <a:r>
              <a:rPr lang="sv-SE" baseline="0" dirty="0" smtClean="0"/>
              <a:t> </a:t>
            </a:r>
            <a:r>
              <a:rPr lang="sv-SE" baseline="0" dirty="0" err="1" smtClean="0"/>
              <a:t>meets</a:t>
            </a:r>
            <a:r>
              <a:rPr lang="sv-SE" baseline="0" dirty="0" smtClean="0"/>
              <a:t> in the </a:t>
            </a:r>
            <a:r>
              <a:rPr lang="sv-SE" baseline="0" dirty="0" err="1" smtClean="0"/>
              <a:t>clinical</a:t>
            </a:r>
            <a:r>
              <a:rPr lang="sv-SE" baseline="0" dirty="0" smtClean="0"/>
              <a:t> situation. </a:t>
            </a:r>
            <a:r>
              <a:rPr lang="sv-SE" baseline="0" dirty="0" err="1" smtClean="0"/>
              <a:t>If</a:t>
            </a:r>
            <a:r>
              <a:rPr lang="sv-SE" baseline="0" dirty="0" smtClean="0"/>
              <a:t> </a:t>
            </a:r>
            <a:r>
              <a:rPr lang="sv-SE" baseline="0" dirty="0" err="1" smtClean="0"/>
              <a:t>we</a:t>
            </a:r>
            <a:r>
              <a:rPr lang="sv-SE" baseline="0" dirty="0" smtClean="0"/>
              <a:t> get </a:t>
            </a:r>
            <a:r>
              <a:rPr lang="sv-SE" baseline="0" dirty="0" err="1" smtClean="0"/>
              <a:t>answers</a:t>
            </a:r>
            <a:r>
              <a:rPr lang="sv-SE" baseline="0" dirty="0" smtClean="0"/>
              <a:t> to </a:t>
            </a:r>
            <a:r>
              <a:rPr lang="sv-SE" baseline="0" dirty="0" err="1" smtClean="0"/>
              <a:t>these</a:t>
            </a:r>
            <a:r>
              <a:rPr lang="sv-SE" baseline="0" dirty="0" smtClean="0"/>
              <a:t> </a:t>
            </a:r>
            <a:r>
              <a:rPr lang="sv-SE" baseline="0" dirty="0" err="1" smtClean="0"/>
              <a:t>three</a:t>
            </a:r>
            <a:r>
              <a:rPr lang="sv-SE" baseline="0" dirty="0" smtClean="0"/>
              <a:t> </a:t>
            </a:r>
            <a:r>
              <a:rPr lang="sv-SE" baseline="0" dirty="0" err="1" smtClean="0"/>
              <a:t>questions</a:t>
            </a:r>
            <a:r>
              <a:rPr lang="sv-SE" baseline="0" dirty="0" smtClean="0"/>
              <a:t> it </a:t>
            </a:r>
            <a:r>
              <a:rPr lang="sv-SE" baseline="0" dirty="0" err="1" smtClean="0"/>
              <a:t>will</a:t>
            </a:r>
            <a:r>
              <a:rPr lang="sv-SE" baseline="0" dirty="0" smtClean="0"/>
              <a:t> be </a:t>
            </a:r>
            <a:r>
              <a:rPr lang="sv-SE" baseline="0" dirty="0" err="1" smtClean="0"/>
              <a:t>easier</a:t>
            </a:r>
            <a:r>
              <a:rPr lang="sv-SE" baseline="0" dirty="0" smtClean="0"/>
              <a:t> to </a:t>
            </a:r>
            <a:r>
              <a:rPr lang="sv-SE" baseline="0" dirty="0" err="1" smtClean="0"/>
              <a:t>develop</a:t>
            </a:r>
            <a:r>
              <a:rPr lang="sv-SE" baseline="0" dirty="0" smtClean="0"/>
              <a:t> </a:t>
            </a:r>
            <a:r>
              <a:rPr lang="sv-SE" baseline="0" dirty="0" err="1" smtClean="0"/>
              <a:t>cost-concious</a:t>
            </a:r>
            <a:r>
              <a:rPr lang="sv-SE" baseline="0" dirty="0" smtClean="0"/>
              <a:t> </a:t>
            </a:r>
            <a:r>
              <a:rPr lang="sv-SE" baseline="0" dirty="0" err="1" smtClean="0"/>
              <a:t>guidelines</a:t>
            </a:r>
            <a:r>
              <a:rPr lang="sv-SE" baseline="0" dirty="0" smtClean="0"/>
              <a:t> and </a:t>
            </a:r>
            <a:r>
              <a:rPr lang="sv-SE" baseline="0" dirty="0" err="1" smtClean="0"/>
              <a:t>educational</a:t>
            </a:r>
            <a:r>
              <a:rPr lang="sv-SE" baseline="0" dirty="0" smtClean="0"/>
              <a:t> programmes and </a:t>
            </a:r>
            <a:r>
              <a:rPr lang="sv-SE" baseline="0" dirty="0" err="1" smtClean="0"/>
              <a:t>also</a:t>
            </a:r>
            <a:r>
              <a:rPr lang="sv-SE" baseline="0" dirty="0" smtClean="0"/>
              <a:t> </a:t>
            </a:r>
            <a:r>
              <a:rPr lang="sv-SE" baseline="0" dirty="0" err="1" smtClean="0"/>
              <a:t>care</a:t>
            </a:r>
            <a:r>
              <a:rPr lang="sv-SE" baseline="0" dirty="0" smtClean="0"/>
              <a:t> </a:t>
            </a:r>
            <a:r>
              <a:rPr lang="sv-SE" baseline="0" dirty="0" err="1" smtClean="0"/>
              <a:t>programes</a:t>
            </a:r>
            <a:r>
              <a:rPr lang="sv-SE" baseline="0" dirty="0" smtClean="0"/>
              <a:t> for </a:t>
            </a:r>
            <a:r>
              <a:rPr lang="sv-SE" baseline="0" dirty="0" err="1" smtClean="0"/>
              <a:t>abused</a:t>
            </a:r>
            <a:r>
              <a:rPr lang="sv-SE" baseline="0" dirty="0" smtClean="0"/>
              <a:t> </a:t>
            </a:r>
            <a:r>
              <a:rPr lang="sv-SE" baseline="0" dirty="0" err="1" smtClean="0"/>
              <a:t>children</a:t>
            </a:r>
            <a:r>
              <a:rPr lang="sv-SE" baseline="0" dirty="0" smtClean="0"/>
              <a:t> and </a:t>
            </a:r>
            <a:r>
              <a:rPr lang="sv-SE" baseline="0" dirty="0" err="1" smtClean="0"/>
              <a:t>adolescents</a:t>
            </a:r>
            <a:r>
              <a:rPr lang="sv-SE" baseline="0" dirty="0" smtClean="0"/>
              <a:t>.</a:t>
            </a:r>
            <a:endParaRPr lang="sv-SE" dirty="0" smtClean="0"/>
          </a:p>
          <a:p>
            <a:pPr eaLnBrk="1" hangingPunct="1"/>
            <a:endParaRPr lang="sv-S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Prevalens</a:t>
            </a:r>
            <a:r>
              <a:rPr lang="sv-SE" dirty="0" smtClean="0"/>
              <a:t>, av latinets </a:t>
            </a:r>
            <a:r>
              <a:rPr lang="sv-SE" i="1" dirty="0" err="1" smtClean="0"/>
              <a:t>praevalens</a:t>
            </a:r>
            <a:r>
              <a:rPr lang="sv-SE" dirty="0" smtClean="0"/>
              <a:t> - överlägsenhet, dominans</a:t>
            </a:r>
            <a:r>
              <a:rPr lang="sv-SE" baseline="30000" dirty="0" smtClean="0">
                <a:hlinkClick r:id="rId3"/>
              </a:rPr>
              <a:t>[1]</a:t>
            </a:r>
            <a:r>
              <a:rPr lang="sv-SE" dirty="0" smtClean="0"/>
              <a:t>, är en </a:t>
            </a:r>
            <a:r>
              <a:rPr lang="sv-SE" dirty="0" smtClean="0">
                <a:hlinkClick r:id="rId4" tooltip="Epidemiologi"/>
              </a:rPr>
              <a:t>epidemiologisk</a:t>
            </a:r>
            <a:r>
              <a:rPr lang="sv-SE" dirty="0" smtClean="0"/>
              <a:t> term som anger den andel individer i en population som har en given sjukdom eller ett givet tillstånd. Man skiljer mellan prevalensen vid en viss tidpunkt, </a:t>
            </a:r>
            <a:r>
              <a:rPr lang="sv-SE" b="1" dirty="0" smtClean="0"/>
              <a:t>punktprevalens</a:t>
            </a:r>
            <a:r>
              <a:rPr lang="sv-SE" dirty="0" smtClean="0"/>
              <a:t> och prevalensen under en period, </a:t>
            </a:r>
            <a:r>
              <a:rPr lang="sv-SE" b="1" dirty="0" smtClean="0"/>
              <a:t>periodprevalens</a:t>
            </a:r>
            <a:r>
              <a:rPr lang="sv-SE" baseline="30000" dirty="0" smtClean="0">
                <a:hlinkClick r:id="rId3"/>
              </a:rPr>
              <a:t>[2]</a:t>
            </a:r>
            <a:r>
              <a:rPr lang="sv-SE" dirty="0" smtClean="0"/>
              <a:t>.</a:t>
            </a:r>
          </a:p>
          <a:p>
            <a:r>
              <a:rPr lang="sv-SE" b="1" dirty="0" smtClean="0"/>
              <a:t>Incidens</a:t>
            </a:r>
            <a:r>
              <a:rPr lang="sv-SE" dirty="0" smtClean="0"/>
              <a:t>, av latinets </a:t>
            </a:r>
            <a:r>
              <a:rPr lang="sv-SE" i="1" dirty="0" smtClean="0"/>
              <a:t>incidens</a:t>
            </a:r>
            <a:r>
              <a:rPr lang="sv-SE" dirty="0" smtClean="0"/>
              <a:t>, </a:t>
            </a:r>
            <a:r>
              <a:rPr lang="sv-SE" dirty="0" smtClean="0">
                <a:hlinkClick r:id="rId5" tooltip="Perfekt particip"/>
              </a:rPr>
              <a:t>perfekt particip</a:t>
            </a:r>
            <a:r>
              <a:rPr lang="sv-SE" dirty="0" smtClean="0"/>
              <a:t> av </a:t>
            </a:r>
            <a:r>
              <a:rPr lang="sv-SE" i="1" dirty="0" err="1" smtClean="0"/>
              <a:t>incidere</a:t>
            </a:r>
            <a:r>
              <a:rPr lang="sv-SE" dirty="0" smtClean="0"/>
              <a:t> - infalla</a:t>
            </a:r>
            <a:r>
              <a:rPr lang="sv-SE" baseline="30000" dirty="0" smtClean="0">
                <a:hlinkClick r:id="rId6"/>
              </a:rPr>
              <a:t>[1]</a:t>
            </a:r>
            <a:r>
              <a:rPr lang="sv-SE" dirty="0" smtClean="0"/>
              <a:t> är ett </a:t>
            </a:r>
            <a:r>
              <a:rPr lang="sv-SE" dirty="0" smtClean="0">
                <a:hlinkClick r:id="rId4" tooltip="Epidemiologi"/>
              </a:rPr>
              <a:t>epidemiologiskt</a:t>
            </a:r>
            <a:r>
              <a:rPr lang="sv-SE" dirty="0" smtClean="0"/>
              <a:t> begrepp som anger antalet händelser i en viss population under en avgränsad tid. Händelserna är vanligen nya fall av en </a:t>
            </a:r>
            <a:r>
              <a:rPr lang="sv-SE" dirty="0" smtClean="0">
                <a:hlinkClick r:id="rId7" tooltip="Sjukdom"/>
              </a:rPr>
              <a:t>sjukdom</a:t>
            </a:r>
            <a:r>
              <a:rPr lang="sv-SE" dirty="0" smtClean="0"/>
              <a:t> men kan också vara symptom eller händelser vid en </a:t>
            </a:r>
            <a:r>
              <a:rPr lang="sv-SE" dirty="0" smtClean="0">
                <a:hlinkClick r:id="rId8" tooltip="Klinisk prövning"/>
              </a:rPr>
              <a:t>klinisk prövning</a:t>
            </a:r>
            <a:r>
              <a:rPr lang="sv-SE" dirty="0" smtClean="0"/>
              <a:t>. Ibland uttrycks incidensen som ett absolut tal (till exempel 500 nya fall av </a:t>
            </a:r>
            <a:r>
              <a:rPr lang="sv-SE" dirty="0" smtClean="0">
                <a:hlinkClick r:id="rId9" tooltip="Influensa"/>
              </a:rPr>
              <a:t>influensa</a:t>
            </a:r>
            <a:r>
              <a:rPr lang="sv-SE" dirty="0" smtClean="0"/>
              <a:t> i november), men för att kunna jämföra incidenser är det bättre att den beräknas som en </a:t>
            </a:r>
            <a:r>
              <a:rPr lang="sv-SE" dirty="0" smtClean="0">
                <a:hlinkClick r:id="rId10" tooltip="Proportion"/>
              </a:rPr>
              <a:t>proportion</a:t>
            </a:r>
            <a:r>
              <a:rPr lang="sv-SE" dirty="0" smtClean="0"/>
              <a:t>. Beroende på vilka data som finns kan man beräkna två slags incidens</a:t>
            </a:r>
            <a:r>
              <a:rPr lang="sv-SE" baseline="30000" dirty="0" smtClean="0">
                <a:hlinkClick r:id="rId6"/>
              </a:rPr>
              <a:t>[2]</a:t>
            </a:r>
            <a:r>
              <a:rPr lang="sv-SE" dirty="0" smtClean="0"/>
              <a:t>.</a:t>
            </a:r>
          </a:p>
          <a:p>
            <a:endParaRPr lang="sv-SE" dirty="0"/>
          </a:p>
        </p:txBody>
      </p:sp>
      <p:sp>
        <p:nvSpPr>
          <p:cNvPr id="4" name="Platshållare för bildnummer 3"/>
          <p:cNvSpPr>
            <a:spLocks noGrp="1"/>
          </p:cNvSpPr>
          <p:nvPr>
            <p:ph type="sldNum" sz="quarter" idx="10"/>
          </p:nvPr>
        </p:nvSpPr>
        <p:spPr/>
        <p:txBody>
          <a:bodyPr/>
          <a:lstStyle/>
          <a:p>
            <a:fld id="{A8B5F1C7-D949-4A18-B247-7AC364035465}" type="slidenum">
              <a:rPr lang="sv-SE" smtClean="0"/>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 </a:t>
            </a:r>
            <a:r>
              <a:rPr lang="sv-SE" dirty="0" err="1" smtClean="0"/>
              <a:t>significant</a:t>
            </a:r>
            <a:r>
              <a:rPr lang="sv-SE" dirty="0" smtClean="0"/>
              <a:t> </a:t>
            </a:r>
            <a:r>
              <a:rPr lang="sv-SE" dirty="0" err="1" smtClean="0"/>
              <a:t>change</a:t>
            </a:r>
            <a:r>
              <a:rPr lang="sv-SE" dirty="0" smtClean="0"/>
              <a:t> in SIC</a:t>
            </a:r>
            <a:endParaRPr lang="sv-SE" dirty="0"/>
          </a:p>
        </p:txBody>
      </p:sp>
      <p:sp>
        <p:nvSpPr>
          <p:cNvPr id="4" name="Platshållare för bildnummer 3"/>
          <p:cNvSpPr>
            <a:spLocks noGrp="1"/>
          </p:cNvSpPr>
          <p:nvPr>
            <p:ph type="sldNum" sz="quarter" idx="10"/>
          </p:nvPr>
        </p:nvSpPr>
        <p:spPr/>
        <p:txBody>
          <a:bodyPr/>
          <a:lstStyle/>
          <a:p>
            <a:pPr>
              <a:defRPr/>
            </a:pPr>
            <a:fld id="{B2E1E871-CC94-48F7-A85C-66817512B137}" type="slidenum">
              <a:rPr lang="sv-SE" smtClean="0"/>
              <a:pPr>
                <a:defRPr/>
              </a:pPr>
              <a:t>8</a:t>
            </a:fld>
            <a:endParaRPr lang="sv-SE"/>
          </a:p>
        </p:txBody>
      </p:sp>
    </p:spTree>
    <p:extLst>
      <p:ext uri="{BB962C8B-B14F-4D97-AF65-F5344CB8AC3E}">
        <p14:creationId xmlns:p14="http://schemas.microsoft.com/office/powerpoint/2010/main" val="297562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ung person som lever i en drog</a:t>
            </a:r>
            <a:r>
              <a:rPr lang="sv-SE" baseline="0" dirty="0" smtClean="0"/>
              <a:t> miljö, dessutom ett spädbarn</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14</a:t>
            </a:fld>
            <a:endParaRPr lang="sv-SE"/>
          </a:p>
        </p:txBody>
      </p:sp>
    </p:spTree>
    <p:extLst>
      <p:ext uri="{BB962C8B-B14F-4D97-AF65-F5344CB8AC3E}">
        <p14:creationId xmlns:p14="http://schemas.microsoft.com/office/powerpoint/2010/main" val="152750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Number</a:t>
            </a:r>
            <a:r>
              <a:rPr lang="sv-SE" dirty="0" smtClean="0"/>
              <a:t> </a:t>
            </a:r>
            <a:r>
              <a:rPr lang="sv-SE" dirty="0" err="1" smtClean="0"/>
              <a:t>of</a:t>
            </a:r>
            <a:r>
              <a:rPr lang="sv-SE" dirty="0" smtClean="0"/>
              <a:t> </a:t>
            </a:r>
            <a:r>
              <a:rPr lang="sv-SE" dirty="0" err="1" smtClean="0"/>
              <a:t>police</a:t>
            </a:r>
            <a:r>
              <a:rPr lang="sv-SE" dirty="0" smtClean="0"/>
              <a:t> </a:t>
            </a:r>
            <a:r>
              <a:rPr lang="sv-SE" dirty="0" err="1" smtClean="0"/>
              <a:t>reports</a:t>
            </a:r>
            <a:r>
              <a:rPr lang="sv-SE" dirty="0" smtClean="0"/>
              <a:t> in 1988 </a:t>
            </a:r>
            <a:r>
              <a:rPr lang="sv-SE" dirty="0" err="1" smtClean="0"/>
              <a:t>was</a:t>
            </a:r>
            <a:r>
              <a:rPr lang="sv-SE" dirty="0" smtClean="0"/>
              <a:t> 1.2 per 1000 </a:t>
            </a:r>
            <a:r>
              <a:rPr lang="sv-SE" dirty="0" err="1" smtClean="0"/>
              <a:t>children</a:t>
            </a:r>
            <a:r>
              <a:rPr lang="sv-SE" dirty="0" smtClean="0"/>
              <a:t> and 6.8 per 1000 </a:t>
            </a:r>
            <a:r>
              <a:rPr lang="sv-SE" dirty="0" err="1" smtClean="0"/>
              <a:t>children</a:t>
            </a:r>
            <a:r>
              <a:rPr lang="sv-SE" dirty="0" smtClean="0"/>
              <a:t> in 2008: </a:t>
            </a:r>
            <a:r>
              <a:rPr lang="sv-SE" dirty="0" err="1" smtClean="0"/>
              <a:t>increased</a:t>
            </a:r>
            <a:r>
              <a:rPr lang="sv-SE" dirty="0" smtClean="0"/>
              <a:t> </a:t>
            </a:r>
            <a:r>
              <a:rPr lang="sv-SE" dirty="0" err="1" smtClean="0"/>
              <a:t>propensity</a:t>
            </a:r>
            <a:r>
              <a:rPr lang="sv-SE" dirty="0" smtClean="0"/>
              <a:t> </a:t>
            </a:r>
            <a:r>
              <a:rPr lang="sv-SE" dirty="0" err="1" smtClean="0"/>
              <a:t>to</a:t>
            </a:r>
            <a:r>
              <a:rPr lang="sv-SE" dirty="0" smtClean="0"/>
              <a:t> </a:t>
            </a:r>
            <a:r>
              <a:rPr lang="sv-SE" dirty="0" err="1" smtClean="0"/>
              <a:t>report</a:t>
            </a:r>
            <a:r>
              <a:rPr lang="sv-SE" dirty="0" smtClean="0"/>
              <a:t>, </a:t>
            </a:r>
            <a:r>
              <a:rPr lang="sv-SE" dirty="0" err="1" smtClean="0"/>
              <a:t>decreased</a:t>
            </a:r>
            <a:r>
              <a:rPr lang="sv-SE" dirty="0" smtClean="0"/>
              <a:t> </a:t>
            </a:r>
            <a:r>
              <a:rPr lang="sv-SE" dirty="0" err="1" smtClean="0"/>
              <a:t>tolerence</a:t>
            </a:r>
            <a:r>
              <a:rPr lang="sv-SE" dirty="0" smtClean="0"/>
              <a:t> </a:t>
            </a:r>
            <a:r>
              <a:rPr lang="sv-SE" dirty="0" err="1" smtClean="0"/>
              <a:t>to</a:t>
            </a:r>
            <a:r>
              <a:rPr lang="sv-SE" dirty="0" smtClean="0"/>
              <a:t> abuse </a:t>
            </a:r>
            <a:r>
              <a:rPr lang="sv-SE" dirty="0" err="1" smtClean="0"/>
              <a:t>of</a:t>
            </a:r>
            <a:r>
              <a:rPr lang="sv-SE" dirty="0" smtClean="0"/>
              <a:t> </a:t>
            </a:r>
            <a:r>
              <a:rPr lang="sv-SE" dirty="0" err="1" smtClean="0"/>
              <a:t>children</a:t>
            </a:r>
            <a:r>
              <a:rPr lang="sv-SE" dirty="0" smtClean="0"/>
              <a:t> or </a:t>
            </a:r>
            <a:r>
              <a:rPr lang="sv-SE" dirty="0" err="1" smtClean="0"/>
              <a:t>true</a:t>
            </a:r>
            <a:r>
              <a:rPr lang="sv-SE" dirty="0" smtClean="0"/>
              <a:t> </a:t>
            </a:r>
            <a:r>
              <a:rPr lang="sv-SE" dirty="0" err="1" smtClean="0"/>
              <a:t>increase</a:t>
            </a:r>
            <a:r>
              <a:rPr lang="sv-SE" dirty="0" smtClean="0"/>
              <a:t>? </a:t>
            </a:r>
            <a:r>
              <a:rPr lang="sv-SE" dirty="0" err="1" smtClean="0"/>
              <a:t>But</a:t>
            </a:r>
            <a:r>
              <a:rPr lang="sv-SE" dirty="0" smtClean="0"/>
              <a:t> </a:t>
            </a:r>
            <a:r>
              <a:rPr lang="sv-SE" dirty="0" err="1" smtClean="0"/>
              <a:t>probably</a:t>
            </a:r>
            <a:r>
              <a:rPr lang="sv-SE" dirty="0" smtClean="0"/>
              <a:t> less </a:t>
            </a:r>
            <a:r>
              <a:rPr lang="sv-SE" dirty="0" err="1" smtClean="0"/>
              <a:t>frequent</a:t>
            </a:r>
            <a:r>
              <a:rPr lang="sv-SE" dirty="0" smtClean="0"/>
              <a:t>. INKLUDERAR VÅLD MELLAN UNGA</a:t>
            </a:r>
          </a:p>
          <a:p>
            <a:endParaRPr lang="sv-SE" dirty="0" smtClean="0"/>
          </a:p>
          <a:p>
            <a:r>
              <a:rPr lang="sv-SE" sz="1200" b="0" i="0" u="none" strike="noStrike" kern="1200" baseline="0" dirty="0" smtClean="0">
                <a:solidFill>
                  <a:schemeClr val="tx1"/>
                </a:solidFill>
                <a:latin typeface="Times" pitchFamily="18" charset="0"/>
                <a:ea typeface="+mn-ea"/>
                <a:cs typeface="+mn-cs"/>
              </a:rPr>
              <a:t>Mellan 1990 och 1998 ökade den polisanmälda misshandeln med 114 procent och den fortsätter att öka stadigt (BRÅ 2000). På bilden nedan ser man de markanta ökningarna mellan 2001 – 2010. Eftersom det rör sig om färre anmälningar för förskolebarnen kan man av diagrammet få känslan av att ökningen här inte är så stor som för skolbarnen, men relativt sett är </a:t>
            </a:r>
            <a:r>
              <a:rPr lang="sv-SE" sz="1200" b="0" i="0" u="none" strike="noStrike" kern="1200" baseline="0" dirty="0" err="1" smtClean="0">
                <a:solidFill>
                  <a:schemeClr val="tx1"/>
                </a:solidFill>
                <a:latin typeface="Times" pitchFamily="18" charset="0"/>
                <a:ea typeface="+mn-ea"/>
                <a:cs typeface="+mn-cs"/>
              </a:rPr>
              <a:t>föhållandet</a:t>
            </a:r>
            <a:r>
              <a:rPr lang="sv-SE" sz="1200" b="0" i="0" u="none" strike="noStrike" kern="1200" baseline="0" dirty="0" smtClean="0">
                <a:solidFill>
                  <a:schemeClr val="tx1"/>
                </a:solidFill>
                <a:latin typeface="Times" pitchFamily="18" charset="0"/>
                <a:ea typeface="+mn-ea"/>
                <a:cs typeface="+mn-cs"/>
              </a:rPr>
              <a:t> faktiskt det omvända med en ökning på 176 procent för barn 0-6 år, jämfört med 62 procent för barn 7-14 år. För båda åldersgrupperna gäller att ökningen är mest markant från år 2006 och framåt.</a:t>
            </a:r>
          </a:p>
          <a:p>
            <a:endParaRPr lang="sv-SE" sz="1200" b="0" i="0" u="none" strike="noStrike" kern="1200" baseline="0" dirty="0" smtClean="0">
              <a:solidFill>
                <a:schemeClr val="tx1"/>
              </a:solidFill>
              <a:latin typeface="Times" pitchFamily="18" charset="0"/>
              <a:ea typeface="+mn-ea"/>
              <a:cs typeface="+mn-cs"/>
            </a:endParaRPr>
          </a:p>
          <a:p>
            <a:r>
              <a:rPr lang="sv-SE" sz="1200" b="0" i="0" u="none" strike="noStrike" kern="1200" baseline="0" dirty="0" smtClean="0">
                <a:solidFill>
                  <a:schemeClr val="tx1"/>
                </a:solidFill>
                <a:latin typeface="Times" pitchFamily="18" charset="0"/>
                <a:ea typeface="+mn-ea"/>
                <a:cs typeface="+mn-cs"/>
              </a:rPr>
              <a:t>Ökningen beror främst</a:t>
            </a:r>
          </a:p>
          <a:p>
            <a:r>
              <a:rPr lang="sv-SE" sz="1200" b="0" i="0" u="none" strike="noStrike" kern="1200" baseline="0" dirty="0" smtClean="0">
                <a:solidFill>
                  <a:schemeClr val="tx1"/>
                </a:solidFill>
                <a:latin typeface="Times" pitchFamily="18" charset="0"/>
                <a:ea typeface="+mn-ea"/>
                <a:cs typeface="+mn-cs"/>
              </a:rPr>
              <a:t>på en ökad anmälningsbenägenhet (BRÅ 2009).från Socialtjänst till polis</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18</a:t>
            </a:fld>
            <a:endParaRPr lang="sv-SE"/>
          </a:p>
        </p:txBody>
      </p:sp>
    </p:spTree>
    <p:extLst>
      <p:ext uri="{BB962C8B-B14F-4D97-AF65-F5344CB8AC3E}">
        <p14:creationId xmlns:p14="http://schemas.microsoft.com/office/powerpoint/2010/main" val="338252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err="1" smtClean="0">
                <a:solidFill>
                  <a:schemeClr val="tx1"/>
                </a:solidFill>
                <a:latin typeface="Times" pitchFamily="18" charset="0"/>
                <a:ea typeface="+mn-ea"/>
                <a:cs typeface="+mn-cs"/>
              </a:rPr>
              <a:t>Responses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are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the </a:t>
            </a:r>
            <a:r>
              <a:rPr lang="sv-SE" sz="1200" b="0" i="0" u="none" strike="noStrike" kern="1200" baseline="0" dirty="0" err="1" smtClean="0">
                <a:solidFill>
                  <a:schemeClr val="tx1"/>
                </a:solidFill>
                <a:latin typeface="Times" pitchFamily="18" charset="0"/>
                <a:ea typeface="+mn-ea"/>
                <a:cs typeface="+mn-cs"/>
              </a:rPr>
              <a:t>question</a:t>
            </a:r>
            <a:r>
              <a:rPr lang="sv-SE" sz="1200" b="0" i="0" u="none" strike="noStrike" kern="1200" baseline="0" dirty="0" smtClean="0">
                <a:solidFill>
                  <a:schemeClr val="tx1"/>
                </a:solidFill>
                <a:latin typeface="Times" pitchFamily="18" charset="0"/>
                <a:ea typeface="+mn-ea"/>
                <a:cs typeface="+mn-cs"/>
              </a:rPr>
              <a:t> “Is it right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punish</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child</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physically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including</a:t>
            </a:r>
            <a:r>
              <a:rPr lang="sv-SE" sz="1200" b="0" i="0" u="none" strike="noStrike" kern="1200" baseline="0" dirty="0" smtClean="0">
                <a:solidFill>
                  <a:schemeClr val="tx1"/>
                </a:solidFill>
                <a:latin typeface="Times" pitchFamily="18" charset="0"/>
                <a:ea typeface="+mn-ea"/>
                <a:cs typeface="+mn-cs"/>
              </a:rPr>
              <a:t> a box on the </a:t>
            </a:r>
            <a:r>
              <a:rPr lang="sv-SE" sz="1200" b="0" i="0" u="none" strike="noStrike" kern="1200" baseline="0" dirty="0" err="1" smtClean="0">
                <a:solidFill>
                  <a:schemeClr val="tx1"/>
                </a:solidFill>
                <a:latin typeface="Times" pitchFamily="18" charset="0"/>
                <a:ea typeface="+mn-ea"/>
                <a:cs typeface="+mn-cs"/>
              </a:rPr>
              <a:t>ear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 (for </a:t>
            </a:r>
            <a:r>
              <a:rPr lang="sv-SE" sz="1200" b="0" i="0" u="none" strike="noStrike" kern="1200" baseline="0" dirty="0" err="1" smtClean="0">
                <a:solidFill>
                  <a:schemeClr val="tx1"/>
                </a:solidFill>
                <a:latin typeface="Times" pitchFamily="18" charset="0"/>
                <a:ea typeface="+mn-ea"/>
                <a:cs typeface="+mn-cs"/>
              </a:rPr>
              <a:t>children</a:t>
            </a:r>
            <a:r>
              <a:rPr lang="sv-SE" sz="1200" b="0" i="0" u="none" strike="noStrike" kern="1200" baseline="0" dirty="0" smtClean="0">
                <a:solidFill>
                  <a:schemeClr val="tx1"/>
                </a:solidFill>
                <a:latin typeface="Times" pitchFamily="18" charset="0"/>
                <a:ea typeface="+mn-ea"/>
                <a:cs typeface="+mn-cs"/>
              </a:rPr>
              <a:t> “Is it OK for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parents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hit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them</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20</a:t>
            </a:fld>
            <a:endParaRPr lang="sv-SE"/>
          </a:p>
        </p:txBody>
      </p:sp>
    </p:spTree>
    <p:extLst>
      <p:ext uri="{BB962C8B-B14F-4D97-AF65-F5344CB8AC3E}">
        <p14:creationId xmlns:p14="http://schemas.microsoft.com/office/powerpoint/2010/main" val="96047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err="1" smtClean="0">
                <a:solidFill>
                  <a:schemeClr val="tx1"/>
                </a:solidFill>
                <a:latin typeface="Times" pitchFamily="18" charset="0"/>
                <a:ea typeface="+mn-ea"/>
                <a:cs typeface="+mn-cs"/>
              </a:rPr>
              <a:t>Responses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are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the </a:t>
            </a:r>
            <a:r>
              <a:rPr lang="sv-SE" sz="1200" b="0" i="0" u="none" strike="noStrike" kern="1200" baseline="0" dirty="0" err="1" smtClean="0">
                <a:solidFill>
                  <a:schemeClr val="tx1"/>
                </a:solidFill>
                <a:latin typeface="Times" pitchFamily="18" charset="0"/>
                <a:ea typeface="+mn-ea"/>
                <a:cs typeface="+mn-cs"/>
              </a:rPr>
              <a:t>question</a:t>
            </a:r>
            <a:r>
              <a:rPr lang="sv-SE" sz="1200" b="0" i="0" u="none" strike="noStrike" kern="1200" baseline="0" dirty="0" smtClean="0">
                <a:solidFill>
                  <a:schemeClr val="tx1"/>
                </a:solidFill>
                <a:latin typeface="Times" pitchFamily="18" charset="0"/>
                <a:ea typeface="+mn-ea"/>
                <a:cs typeface="+mn-cs"/>
              </a:rPr>
              <a:t> “Is it right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punish</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child</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physically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including</a:t>
            </a:r>
            <a:r>
              <a:rPr lang="sv-SE" sz="1200" b="0" i="0" u="none" strike="noStrike" kern="1200" baseline="0" dirty="0" smtClean="0">
                <a:solidFill>
                  <a:schemeClr val="tx1"/>
                </a:solidFill>
                <a:latin typeface="Times" pitchFamily="18" charset="0"/>
                <a:ea typeface="+mn-ea"/>
                <a:cs typeface="+mn-cs"/>
              </a:rPr>
              <a:t> a box on the </a:t>
            </a:r>
            <a:r>
              <a:rPr lang="sv-SE" sz="1200" b="0" i="0" u="none" strike="noStrike" kern="1200" baseline="0" dirty="0" err="1" smtClean="0">
                <a:solidFill>
                  <a:schemeClr val="tx1"/>
                </a:solidFill>
                <a:latin typeface="Times" pitchFamily="18" charset="0"/>
                <a:ea typeface="+mn-ea"/>
                <a:cs typeface="+mn-cs"/>
              </a:rPr>
              <a:t>ear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 (for </a:t>
            </a:r>
            <a:r>
              <a:rPr lang="sv-SE" sz="1200" b="0" i="0" u="none" strike="noStrike" kern="1200" baseline="0" dirty="0" err="1" smtClean="0">
                <a:solidFill>
                  <a:schemeClr val="tx1"/>
                </a:solidFill>
                <a:latin typeface="Times" pitchFamily="18" charset="0"/>
                <a:ea typeface="+mn-ea"/>
                <a:cs typeface="+mn-cs"/>
              </a:rPr>
              <a:t>children</a:t>
            </a:r>
            <a:r>
              <a:rPr lang="sv-SE" sz="1200" b="0" i="0" u="none" strike="noStrike" kern="1200" baseline="0" dirty="0" smtClean="0">
                <a:solidFill>
                  <a:schemeClr val="tx1"/>
                </a:solidFill>
                <a:latin typeface="Times" pitchFamily="18" charset="0"/>
                <a:ea typeface="+mn-ea"/>
                <a:cs typeface="+mn-cs"/>
              </a:rPr>
              <a:t> “Is it OK for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parents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hit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them</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21</a:t>
            </a:fld>
            <a:endParaRPr lang="sv-SE"/>
          </a:p>
        </p:txBody>
      </p:sp>
    </p:spTree>
    <p:extLst>
      <p:ext uri="{BB962C8B-B14F-4D97-AF65-F5344CB8AC3E}">
        <p14:creationId xmlns:p14="http://schemas.microsoft.com/office/powerpoint/2010/main" val="96047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err="1" smtClean="0">
                <a:solidFill>
                  <a:schemeClr val="tx1"/>
                </a:solidFill>
                <a:latin typeface="Times" pitchFamily="18" charset="0"/>
                <a:ea typeface="+mn-ea"/>
                <a:cs typeface="+mn-cs"/>
              </a:rPr>
              <a:t>Responses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are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the </a:t>
            </a:r>
            <a:r>
              <a:rPr lang="sv-SE" sz="1200" b="0" i="0" u="none" strike="noStrike" kern="1200" baseline="0" dirty="0" err="1" smtClean="0">
                <a:solidFill>
                  <a:schemeClr val="tx1"/>
                </a:solidFill>
                <a:latin typeface="Times" pitchFamily="18" charset="0"/>
                <a:ea typeface="+mn-ea"/>
                <a:cs typeface="+mn-cs"/>
              </a:rPr>
              <a:t>question</a:t>
            </a:r>
            <a:r>
              <a:rPr lang="sv-SE" sz="1200" b="0" i="0" u="none" strike="noStrike" kern="1200" baseline="0" dirty="0" smtClean="0">
                <a:solidFill>
                  <a:schemeClr val="tx1"/>
                </a:solidFill>
                <a:latin typeface="Times" pitchFamily="18" charset="0"/>
                <a:ea typeface="+mn-ea"/>
                <a:cs typeface="+mn-cs"/>
              </a:rPr>
              <a:t> “Is it right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punish</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child</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physically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including</a:t>
            </a:r>
            <a:r>
              <a:rPr lang="sv-SE" sz="1200" b="0" i="0" u="none" strike="noStrike" kern="1200" baseline="0" dirty="0" smtClean="0">
                <a:solidFill>
                  <a:schemeClr val="tx1"/>
                </a:solidFill>
                <a:latin typeface="Times" pitchFamily="18" charset="0"/>
                <a:ea typeface="+mn-ea"/>
                <a:cs typeface="+mn-cs"/>
              </a:rPr>
              <a:t> a box on the </a:t>
            </a:r>
            <a:r>
              <a:rPr lang="sv-SE" sz="1200" b="0" i="0" u="none" strike="noStrike" kern="1200" baseline="0" dirty="0" err="1" smtClean="0">
                <a:solidFill>
                  <a:schemeClr val="tx1"/>
                </a:solidFill>
                <a:latin typeface="Times" pitchFamily="18" charset="0"/>
                <a:ea typeface="+mn-ea"/>
                <a:cs typeface="+mn-cs"/>
              </a:rPr>
              <a:t>ear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they</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 (for </a:t>
            </a:r>
            <a:r>
              <a:rPr lang="sv-SE" sz="1200" b="0" i="0" u="none" strike="noStrike" kern="1200" baseline="0" dirty="0" err="1" smtClean="0">
                <a:solidFill>
                  <a:schemeClr val="tx1"/>
                </a:solidFill>
                <a:latin typeface="Times" pitchFamily="18" charset="0"/>
                <a:ea typeface="+mn-ea"/>
                <a:cs typeface="+mn-cs"/>
              </a:rPr>
              <a:t>children</a:t>
            </a:r>
            <a:r>
              <a:rPr lang="sv-SE" sz="1200" b="0" i="0" u="none" strike="noStrike" kern="1200" baseline="0" dirty="0" smtClean="0">
                <a:solidFill>
                  <a:schemeClr val="tx1"/>
                </a:solidFill>
                <a:latin typeface="Times" pitchFamily="18" charset="0"/>
                <a:ea typeface="+mn-ea"/>
                <a:cs typeface="+mn-cs"/>
              </a:rPr>
              <a:t> “Is it OK for </a:t>
            </a:r>
            <a:r>
              <a:rPr lang="sv-SE" sz="1200" b="0" i="0" u="none" strike="noStrike" kern="1200" baseline="0" dirty="0" err="1" smtClean="0">
                <a:solidFill>
                  <a:schemeClr val="tx1"/>
                </a:solidFill>
                <a:latin typeface="Times" pitchFamily="18" charset="0"/>
                <a:ea typeface="+mn-ea"/>
                <a:cs typeface="+mn-cs"/>
              </a:rPr>
              <a:t>your</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parents</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to</a:t>
            </a:r>
            <a:r>
              <a:rPr lang="sv-SE" sz="1200" b="0" i="0" u="none" strike="noStrike" kern="1200" baseline="0" dirty="0" smtClean="0">
                <a:solidFill>
                  <a:schemeClr val="tx1"/>
                </a:solidFill>
                <a:latin typeface="Times" pitchFamily="18" charset="0"/>
                <a:ea typeface="+mn-ea"/>
                <a:cs typeface="+mn-cs"/>
              </a:rPr>
              <a:t> hit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if</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you</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have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made</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them</a:t>
            </a:r>
            <a:r>
              <a:rPr lang="sv-SE" sz="1200" b="0" i="0" u="none" strike="noStrike" kern="1200" baseline="0" dirty="0" smtClean="0">
                <a:solidFill>
                  <a:schemeClr val="tx1"/>
                </a:solidFill>
                <a:latin typeface="Times" pitchFamily="18" charset="0"/>
                <a:ea typeface="+mn-ea"/>
                <a:cs typeface="+mn-cs"/>
              </a:rPr>
              <a:t> </a:t>
            </a:r>
            <a:r>
              <a:rPr lang="sv-SE" sz="1200" b="0" i="0" u="none" strike="noStrike" kern="1200" baseline="0" dirty="0" err="1" smtClean="0">
                <a:solidFill>
                  <a:schemeClr val="tx1"/>
                </a:solidFill>
                <a:latin typeface="Times" pitchFamily="18" charset="0"/>
                <a:ea typeface="+mn-ea"/>
                <a:cs typeface="+mn-cs"/>
              </a:rPr>
              <a:t>angry</a:t>
            </a:r>
            <a:r>
              <a:rPr lang="sv-SE" sz="1200" b="0" i="0" u="none" strike="noStrike" kern="1200" baseline="0" dirty="0" smtClean="0">
                <a:solidFill>
                  <a:schemeClr val="tx1"/>
                </a:solidFill>
                <a:latin typeface="Times" pitchFamily="18" charset="0"/>
                <a:ea typeface="+mn-ea"/>
                <a:cs typeface="+mn-cs"/>
              </a:rPr>
              <a:t>?”).</a:t>
            </a:r>
            <a:endParaRPr lang="sv-SE" dirty="0"/>
          </a:p>
        </p:txBody>
      </p:sp>
      <p:sp>
        <p:nvSpPr>
          <p:cNvPr id="4" name="Platshållare för bildnummer 3"/>
          <p:cNvSpPr>
            <a:spLocks noGrp="1"/>
          </p:cNvSpPr>
          <p:nvPr>
            <p:ph type="sldNum" sz="quarter" idx="10"/>
          </p:nvPr>
        </p:nvSpPr>
        <p:spPr/>
        <p:txBody>
          <a:bodyPr/>
          <a:lstStyle/>
          <a:p>
            <a:pPr>
              <a:defRPr/>
            </a:pPr>
            <a:fld id="{FDE8647B-D5BD-4289-865C-711CE506B59A}" type="slidenum">
              <a:rPr lang="sv-SE" smtClean="0"/>
              <a:pPr>
                <a:defRPr/>
              </a:pPr>
              <a:t>22</a:t>
            </a:fld>
            <a:endParaRPr lang="sv-SE"/>
          </a:p>
        </p:txBody>
      </p:sp>
    </p:spTree>
    <p:extLst>
      <p:ext uri="{BB962C8B-B14F-4D97-AF65-F5344CB8AC3E}">
        <p14:creationId xmlns:p14="http://schemas.microsoft.com/office/powerpoint/2010/main" val="96047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descr="KI-Logo_rgb_platta.tif                                         001030A5Macintosh HD                   BBA748FD:"/>
          <p:cNvPicPr>
            <a:picLocks noChangeAspect="1" noChangeArrowheads="1"/>
          </p:cNvPicPr>
          <p:nvPr/>
        </p:nvPicPr>
        <p:blipFill>
          <a:blip r:embed="rId2" cstate="screen">
            <a:extLst>
              <a:ext uri="{28A0092B-C50C-407E-A947-70E740481C1C}">
                <a14:useLocalDpi xmlns:a14="http://schemas.microsoft.com/office/drawing/2010/main"/>
              </a:ext>
            </a:extLst>
          </a:blip>
          <a:srcRect l="1666" t="2222" r="1683" b="2245"/>
          <a:stretch>
            <a:fillRect/>
          </a:stretch>
        </p:blipFill>
        <p:spPr bwMode="auto">
          <a:xfrm>
            <a:off x="152400" y="152400"/>
            <a:ext cx="8839200" cy="65532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r>
              <a:rPr lang="sv-SE" smtClean="0"/>
              <a:t>Klicka här för att ändra format</a:t>
            </a:r>
            <a:endParaRPr lang="sv-SE"/>
          </a:p>
        </p:txBody>
      </p:sp>
      <p:sp>
        <p:nvSpPr>
          <p:cNvPr id="3075" name="Rectangle 3"/>
          <p:cNvSpPr>
            <a:spLocks noGrp="1" noChangeArrowheads="1"/>
          </p:cNvSpPr>
          <p:nvPr>
            <p:ph type="subTitle" idx="1"/>
          </p:nvPr>
        </p:nvSpPr>
        <p:spPr>
          <a:xfrm>
            <a:off x="685800" y="2743200"/>
            <a:ext cx="6400800" cy="1752600"/>
          </a:xfrm>
        </p:spPr>
        <p:txBody>
          <a:bodyPr/>
          <a:lstStyle>
            <a:lvl1pPr marL="0" indent="0">
              <a:buFont typeface="Wingdings" pitchFamily="2" charset="2"/>
              <a:buNone/>
              <a:defRPr sz="1800">
                <a:solidFill>
                  <a:schemeClr val="bg1"/>
                </a:solidFill>
              </a:defRPr>
            </a:lvl1pPr>
          </a:lstStyle>
          <a:p>
            <a:r>
              <a:rPr lang="sv-SE" smtClean="0"/>
              <a:t>Klicka här för att ändra format på underrubrik i bakgrunden</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13421D57-F494-463E-A99D-BD0E903A780B}" type="datetime4">
              <a:rPr lang="sv-SE" smtClean="0"/>
              <a:pPr>
                <a:defRPr/>
              </a:pPr>
              <a:t>juni 11, 2012</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33587C5-5C89-40EC-8E71-AB26CF623BE7}" type="slidenum">
              <a:rPr lang="sv-SE"/>
              <a:pPr>
                <a:defRPr/>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4D991A3C-53D7-4F6C-8E0F-2E95110FD156}" type="datetime4">
              <a:rPr lang="sv-SE" smtClean="0"/>
              <a:pPr>
                <a:defRPr/>
              </a:pPr>
              <a:t>juni 11, 2012</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A6E7F38-4CA4-4C0F-94EE-F786F4F0E338}" type="slidenum">
              <a:rPr lang="sv-SE"/>
              <a:pPr>
                <a:defRPr/>
              </a:pPr>
              <a:t>‹Nr.›</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539750" y="1054100"/>
            <a:ext cx="7772400" cy="51816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ST-seminarium, Huddinge 2009</a:t>
            </a:r>
          </a:p>
        </p:txBody>
      </p:sp>
      <p:sp>
        <p:nvSpPr>
          <p:cNvPr id="5" name="Rectangle 6"/>
          <p:cNvSpPr>
            <a:spLocks noGrp="1" noChangeArrowheads="1"/>
          </p:cNvSpPr>
          <p:nvPr>
            <p:ph type="sldNum" sz="quarter" idx="12"/>
          </p:nvPr>
        </p:nvSpPr>
        <p:spPr>
          <a:ln/>
        </p:spPr>
        <p:txBody>
          <a:bodyPr/>
          <a:lstStyle>
            <a:lvl1pPr>
              <a:defRPr/>
            </a:lvl1pPr>
          </a:lstStyle>
          <a:p>
            <a:pPr>
              <a:defRPr/>
            </a:pPr>
            <a:fld id="{7B1DF60A-8D08-B744-B0E0-1A8E9A77AADC}" type="slidenum">
              <a:rPr lang="sv-SE"/>
              <a:pPr>
                <a:defRPr/>
              </a:pPr>
              <a:t>‹Nr.›</a:t>
            </a:fld>
            <a:endParaRPr lang="sv-SE"/>
          </a:p>
        </p:txBody>
      </p:sp>
    </p:spTree>
    <p:extLst>
      <p:ext uri="{BB962C8B-B14F-4D97-AF65-F5344CB8AC3E}">
        <p14:creationId xmlns:p14="http://schemas.microsoft.com/office/powerpoint/2010/main" val="323636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F449259A-4F94-44BC-8D90-981701AE2284}" type="datetime4">
              <a:rPr lang="sv-SE" smtClean="0"/>
              <a:pPr>
                <a:defRPr/>
              </a:pPr>
              <a:t>juni 11, 2012</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5C24FE2-F571-4FE8-AC6B-05ECA6A52886}" type="slidenum">
              <a:rPr lang="sv-SE"/>
              <a:pPr>
                <a:defRPr/>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544595A7-A958-44E3-85E3-306922B6593E}" type="datetime4">
              <a:rPr lang="sv-SE" smtClean="0"/>
              <a:pPr>
                <a:defRPr/>
              </a:pPr>
              <a:t>juni 11, 2012</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174DA71B-8715-4137-9B05-8193D9A20324}" type="slidenum">
              <a:rPr lang="sv-SE"/>
              <a:pPr>
                <a:defRPr/>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71C11023-8B50-4BCA-BE43-B265C0F5961A}" type="datetime4">
              <a:rPr lang="sv-SE" smtClean="0"/>
              <a:pPr>
                <a:defRPr/>
              </a:pPr>
              <a:t>juni 11, 2012</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87C2474-17AA-4FC0-A2B6-B7F2920384E0}" type="slidenum">
              <a:rPr lang="sv-SE"/>
              <a:pPr>
                <a:defRPr/>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2D3A462F-C1B0-415E-B386-58EB07EF0F99}" type="datetime4">
              <a:rPr lang="sv-SE" smtClean="0"/>
              <a:pPr>
                <a:defRPr/>
              </a:pPr>
              <a:t>juni 11, 2012</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B0A37984-7785-458A-A2D0-5A8126B4BD0A}" type="slidenum">
              <a:rPr lang="sv-SE"/>
              <a:pPr>
                <a:defRPr/>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DED5AA73-3E62-4687-8DCD-D9314F509D9A}" type="datetime4">
              <a:rPr lang="sv-SE" smtClean="0"/>
              <a:pPr>
                <a:defRPr/>
              </a:pPr>
              <a:t>juni 11, 2012</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54E96614-5553-444E-9599-799F038C67F8}" type="slidenum">
              <a:rPr lang="sv-SE"/>
              <a:pPr>
                <a:defRPr/>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919009-CA86-4221-980F-59BBD08EFF73}" type="datetime4">
              <a:rPr lang="sv-SE" smtClean="0"/>
              <a:pPr>
                <a:defRPr/>
              </a:pPr>
              <a:t>juni 11, 2012</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1DE6FF88-C3E8-4DB7-8F7F-40EF92502623}" type="slidenum">
              <a:rPr lang="sv-SE"/>
              <a:pPr>
                <a:defRPr/>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3CBB2D3C-924C-4981-B233-C22A0C50CC6F}" type="datetime4">
              <a:rPr lang="sv-SE" smtClean="0"/>
              <a:pPr>
                <a:defRPr/>
              </a:pPr>
              <a:t>juni 11, 2012</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83F46C9-BBBD-4847-B970-5FC2FDEE3725}" type="slidenum">
              <a:rPr lang="sv-SE"/>
              <a:pPr>
                <a:defRPr/>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CF82FD28-290F-4A63-810D-E4202E10F8FA}" type="datetime4">
              <a:rPr lang="sv-SE" smtClean="0"/>
              <a:pPr>
                <a:defRPr/>
              </a:pPr>
              <a:t>juni 11, 2012</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Therese Kvist</a:t>
            </a: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D58B6A25-181A-49BD-AAF1-95E273EC3660}" type="slidenum">
              <a:rPr lang="sv-SE"/>
              <a:pPr>
                <a:defRPr/>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I-Logo_rgb.tif                                                001030A5Macintosh HD                   BBA748FD:"/>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178675" y="182563"/>
            <a:ext cx="1727200" cy="7048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10541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bakgrundsrubriken</a:t>
            </a:r>
          </a:p>
        </p:txBody>
      </p:sp>
      <p:sp>
        <p:nvSpPr>
          <p:cNvPr id="1028" name="Rectangle 3"/>
          <p:cNvSpPr>
            <a:spLocks noGrp="1" noChangeArrowheads="1"/>
          </p:cNvSpPr>
          <p:nvPr>
            <p:ph type="body" idx="1"/>
          </p:nvPr>
        </p:nvSpPr>
        <p:spPr bwMode="auto">
          <a:xfrm>
            <a:off x="539750" y="2120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 name="Rectangle 4"/>
          <p:cNvSpPr>
            <a:spLocks noGrp="1" noChangeArrowheads="1"/>
          </p:cNvSpPr>
          <p:nvPr>
            <p:ph type="dt" sz="half" idx="2"/>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2"/>
                </a:solidFill>
                <a:latin typeface="+mn-lt"/>
              </a:defRPr>
            </a:lvl1pPr>
          </a:lstStyle>
          <a:p>
            <a:pPr>
              <a:defRPr/>
            </a:pPr>
            <a:fld id="{CA7F4A24-EF8D-4752-8A15-2239F7B20D7D}" type="datetime4">
              <a:rPr lang="sv-SE" smtClean="0"/>
              <a:pPr>
                <a:defRPr/>
              </a:pPr>
              <a:t>juni 11, 2012</a:t>
            </a:fld>
            <a:endParaRPr 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solidFill>
                  <a:schemeClr val="bg2"/>
                </a:solidFill>
                <a:latin typeface="+mn-lt"/>
              </a:defRPr>
            </a:lvl1pPr>
          </a:lstStyle>
          <a:p>
            <a:pPr>
              <a:defRPr/>
            </a:pPr>
            <a:r>
              <a:rPr lang="sv-SE" smtClean="0"/>
              <a:t>Therese Kvist</a:t>
            </a:r>
            <a:endParaRPr lang="sv-SE"/>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smtClean="0">
                <a:solidFill>
                  <a:schemeClr val="bg2"/>
                </a:solidFill>
                <a:latin typeface="+mn-lt"/>
              </a:defRPr>
            </a:lvl1pPr>
          </a:lstStyle>
          <a:p>
            <a:pPr>
              <a:defRPr/>
            </a:pPr>
            <a:fld id="{01CFD55D-4772-4C04-B643-453E5839C0AB}" type="slidenum">
              <a:rPr lang="sv-SE"/>
              <a:pPr>
                <a:defRPr/>
              </a:pPr>
              <a:t>‹Nr.›</a:t>
            </a:fld>
            <a:endParaRPr 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p:spPr>
        <p:txBody>
          <a:bodyPr wrap="none" anchor="ctr"/>
          <a:lstStyle/>
          <a:p>
            <a:pPr>
              <a:defRPr/>
            </a:pPr>
            <a:endParaRPr lang="sv-SE"/>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hf sldNum="0" hdr="0" dt="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kalkylblad1.xls"/><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pdt.org.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kalkylblad2.xls"/><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1556444"/>
            <a:ext cx="8568952" cy="2160588"/>
          </a:xfrm>
        </p:spPr>
        <p:txBody>
          <a:bodyPr/>
          <a:lstStyle/>
          <a:p>
            <a:pPr eaLnBrk="1" hangingPunct="1"/>
            <a:r>
              <a:rPr lang="sv-SE" sz="4000" b="0" dirty="0" smtClean="0">
                <a:latin typeface="Verdana"/>
                <a:cs typeface="Verdana"/>
              </a:rPr>
              <a:t>Child </a:t>
            </a:r>
            <a:r>
              <a:rPr lang="sv-SE" sz="4000" b="0" dirty="0" err="1" smtClean="0">
                <a:latin typeface="Verdana"/>
                <a:cs typeface="Verdana"/>
              </a:rPr>
              <a:t>maltreatment</a:t>
            </a:r>
            <a:r>
              <a:rPr lang="sv-SE" sz="4000" b="0" dirty="0" smtClean="0">
                <a:latin typeface="Verdana"/>
                <a:cs typeface="Verdana"/>
              </a:rPr>
              <a:t> – a dental </a:t>
            </a:r>
            <a:r>
              <a:rPr lang="sv-SE" sz="4000" b="0" dirty="0" err="1" smtClean="0">
                <a:latin typeface="Verdana"/>
                <a:cs typeface="Verdana"/>
              </a:rPr>
              <a:t>perspective</a:t>
            </a:r>
            <a:r>
              <a:rPr lang="sv-SE" sz="4000" b="0" dirty="0" smtClean="0">
                <a:latin typeface="Verdana"/>
                <a:cs typeface="Verdana"/>
              </a:rPr>
              <a:t> and </a:t>
            </a:r>
            <a:r>
              <a:rPr lang="sv-SE" sz="4000" b="0" dirty="0" err="1" smtClean="0">
                <a:latin typeface="Verdana"/>
                <a:cs typeface="Verdana"/>
              </a:rPr>
              <a:t>clinical</a:t>
            </a:r>
            <a:r>
              <a:rPr lang="sv-SE" sz="4000" b="0" dirty="0" smtClean="0">
                <a:latin typeface="Verdana"/>
                <a:cs typeface="Verdana"/>
              </a:rPr>
              <a:t> features</a:t>
            </a:r>
          </a:p>
        </p:txBody>
      </p:sp>
      <p:sp>
        <p:nvSpPr>
          <p:cNvPr id="4099" name="Rectangle 4"/>
          <p:cNvSpPr>
            <a:spLocks noGrp="1" noChangeArrowheads="1"/>
          </p:cNvSpPr>
          <p:nvPr>
            <p:ph type="subTitle" idx="1"/>
          </p:nvPr>
        </p:nvSpPr>
        <p:spPr>
          <a:xfrm>
            <a:off x="611188" y="4076700"/>
            <a:ext cx="7489825" cy="2305050"/>
          </a:xfrm>
          <a:noFill/>
        </p:spPr>
        <p:txBody>
          <a:bodyPr/>
          <a:lstStyle/>
          <a:p>
            <a:pPr eaLnBrk="1" hangingPunct="1">
              <a:lnSpc>
                <a:spcPct val="90000"/>
              </a:lnSpc>
            </a:pPr>
            <a:r>
              <a:rPr lang="sv-SE" sz="2800" dirty="0" smtClean="0">
                <a:latin typeface="Verdana"/>
                <a:cs typeface="Verdana"/>
              </a:rPr>
              <a:t>Göran Dahllöf</a:t>
            </a:r>
          </a:p>
          <a:p>
            <a:pPr eaLnBrk="1" hangingPunct="1">
              <a:lnSpc>
                <a:spcPct val="90000"/>
              </a:lnSpc>
            </a:pPr>
            <a:endParaRPr lang="sv-SE" sz="2400" dirty="0" smtClean="0">
              <a:latin typeface="Verdana"/>
              <a:cs typeface="Verdana"/>
            </a:endParaRPr>
          </a:p>
          <a:p>
            <a:pPr eaLnBrk="1" hangingPunct="1">
              <a:lnSpc>
                <a:spcPct val="90000"/>
              </a:lnSpc>
            </a:pPr>
            <a:r>
              <a:rPr lang="sv-SE" sz="2400" dirty="0" smtClean="0">
                <a:latin typeface="Verdana"/>
                <a:cs typeface="Verdana"/>
              </a:rPr>
              <a:t>Department of Dental Medicine</a:t>
            </a:r>
          </a:p>
          <a:p>
            <a:pPr eaLnBrk="1" hangingPunct="1">
              <a:lnSpc>
                <a:spcPct val="90000"/>
              </a:lnSpc>
            </a:pPr>
            <a:r>
              <a:rPr lang="sv-SE" sz="2400" dirty="0" smtClean="0">
                <a:latin typeface="Verdana"/>
                <a:cs typeface="Verdana"/>
              </a:rPr>
              <a:t>Division of </a:t>
            </a:r>
            <a:r>
              <a:rPr lang="sv-SE" sz="2400" dirty="0" err="1" smtClean="0">
                <a:latin typeface="Verdana"/>
                <a:cs typeface="Verdana"/>
              </a:rPr>
              <a:t>Pediatric</a:t>
            </a:r>
            <a:r>
              <a:rPr lang="sv-SE" sz="2400" dirty="0" smtClean="0">
                <a:latin typeface="Verdana"/>
                <a:cs typeface="Verdana"/>
              </a:rPr>
              <a:t> </a:t>
            </a:r>
            <a:r>
              <a:rPr lang="sv-SE" sz="2400" dirty="0" err="1" smtClean="0">
                <a:latin typeface="Verdana"/>
                <a:cs typeface="Verdana"/>
              </a:rPr>
              <a:t>Dentistry</a:t>
            </a:r>
            <a:endParaRPr lang="sv-SE" sz="2400" dirty="0" smtClean="0">
              <a:latin typeface="Verdana"/>
              <a:cs typeface="Verdana"/>
            </a:endParaRPr>
          </a:p>
          <a:p>
            <a:pPr eaLnBrk="1" hangingPunct="1">
              <a:lnSpc>
                <a:spcPct val="90000"/>
              </a:lnSpc>
            </a:pPr>
            <a:r>
              <a:rPr lang="sv-SE" sz="2400" dirty="0" smtClean="0">
                <a:latin typeface="Verdana"/>
                <a:cs typeface="Verdana"/>
              </a:rPr>
              <a:t>Karolinska Institutet</a:t>
            </a:r>
          </a:p>
        </p:txBody>
      </p:sp>
      <p:sp>
        <p:nvSpPr>
          <p:cNvPr id="4" name="Rectangle 4"/>
          <p:cNvSpPr txBox="1">
            <a:spLocks noChangeArrowheads="1"/>
          </p:cNvSpPr>
          <p:nvPr/>
        </p:nvSpPr>
        <p:spPr bwMode="auto">
          <a:xfrm>
            <a:off x="323528" y="404664"/>
            <a:ext cx="7489825"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1"/>
              </a:buClr>
              <a:buFont typeface="Wingdings" pitchFamily="2" charset="2"/>
              <a:buNone/>
              <a:defRPr sz="1800">
                <a:solidFill>
                  <a:schemeClr val="bg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a:lstStyle>
          <a:p>
            <a:pPr>
              <a:lnSpc>
                <a:spcPct val="90000"/>
              </a:lnSpc>
            </a:pPr>
            <a:r>
              <a:rPr lang="sv-SE" sz="2400" dirty="0" err="1" smtClean="0">
                <a:latin typeface="Verdana"/>
                <a:cs typeface="Verdana"/>
              </a:rPr>
              <a:t>Role</a:t>
            </a:r>
            <a:r>
              <a:rPr lang="sv-SE" sz="2400" dirty="0" smtClean="0">
                <a:latin typeface="Verdana"/>
                <a:cs typeface="Verdana"/>
              </a:rPr>
              <a:t> </a:t>
            </a:r>
            <a:r>
              <a:rPr lang="sv-SE" sz="2400" dirty="0" err="1" smtClean="0">
                <a:latin typeface="Verdana"/>
                <a:cs typeface="Verdana"/>
              </a:rPr>
              <a:t>of</a:t>
            </a:r>
            <a:r>
              <a:rPr lang="sv-SE" sz="2400" dirty="0" smtClean="0">
                <a:latin typeface="Verdana"/>
                <a:cs typeface="Verdana"/>
              </a:rPr>
              <a:t> the dentist in </a:t>
            </a:r>
            <a:r>
              <a:rPr lang="sv-SE" sz="2400" dirty="0" err="1" smtClean="0">
                <a:latin typeface="Verdana"/>
                <a:cs typeface="Verdana"/>
              </a:rPr>
              <a:t>child</a:t>
            </a:r>
            <a:r>
              <a:rPr lang="sv-SE" sz="2400" dirty="0" smtClean="0">
                <a:latin typeface="Verdana"/>
                <a:cs typeface="Verdana"/>
              </a:rPr>
              <a:t> </a:t>
            </a:r>
            <a:r>
              <a:rPr lang="sv-SE" sz="2400" dirty="0" err="1" smtClean="0">
                <a:latin typeface="Verdana"/>
                <a:cs typeface="Verdana"/>
              </a:rPr>
              <a:t>rights</a:t>
            </a:r>
            <a:r>
              <a:rPr lang="sv-SE" sz="2400" dirty="0" smtClean="0">
                <a:latin typeface="Verdana"/>
                <a:cs typeface="Verdana"/>
              </a:rPr>
              <a:t>’ </a:t>
            </a:r>
          </a:p>
          <a:p>
            <a:pPr>
              <a:lnSpc>
                <a:spcPct val="90000"/>
              </a:lnSpc>
            </a:pPr>
            <a:r>
              <a:rPr lang="sv-SE" sz="2400" dirty="0" err="1">
                <a:latin typeface="Verdana"/>
                <a:cs typeface="Verdana"/>
              </a:rPr>
              <a:t>p</a:t>
            </a:r>
            <a:r>
              <a:rPr lang="sv-SE" sz="2400" dirty="0" err="1" smtClean="0">
                <a:latin typeface="Verdana"/>
                <a:cs typeface="Verdana"/>
              </a:rPr>
              <a:t>rotection</a:t>
            </a:r>
            <a:r>
              <a:rPr lang="sv-SE" sz="2400" dirty="0" smtClean="0">
                <a:latin typeface="Verdana"/>
                <a:cs typeface="Verdana"/>
              </a:rPr>
              <a:t> system – </a:t>
            </a:r>
            <a:r>
              <a:rPr lang="sv-SE" sz="2400" dirty="0" err="1" smtClean="0">
                <a:latin typeface="Verdana"/>
                <a:cs typeface="Verdana"/>
              </a:rPr>
              <a:t>good</a:t>
            </a:r>
            <a:r>
              <a:rPr lang="sv-SE" sz="2400" dirty="0" smtClean="0">
                <a:latin typeface="Verdana"/>
                <a:cs typeface="Verdana"/>
              </a:rPr>
              <a:t> </a:t>
            </a:r>
            <a:r>
              <a:rPr lang="sv-SE" sz="2400" dirty="0" err="1" smtClean="0">
                <a:latin typeface="Verdana"/>
                <a:cs typeface="Verdana"/>
              </a:rPr>
              <a:t>practice</a:t>
            </a:r>
            <a:endParaRPr lang="sv-SE" sz="2400" dirty="0" smtClean="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250825" y="413792"/>
            <a:ext cx="77724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600" i="0" u="none" strike="noStrike" kern="1200" cap="none" spc="0" normalizeH="0" baseline="0" noProof="0" dirty="0" smtClean="0">
                <a:ln>
                  <a:noFill/>
                </a:ln>
                <a:solidFill>
                  <a:srgbClr val="870052"/>
                </a:solidFill>
                <a:effectLst/>
                <a:uLnTx/>
                <a:uFillTx/>
                <a:latin typeface="Verdana"/>
                <a:ea typeface="ＭＳ Ｐゴシック" charset="-128"/>
                <a:cs typeface="Verdana"/>
              </a:rPr>
              <a:t>Prevention </a:t>
            </a:r>
            <a:r>
              <a:rPr kumimoji="0" lang="sv-SE" sz="3600" i="0" u="none" strike="noStrike" kern="1200" cap="none" spc="0" normalizeH="0" baseline="0" noProof="0" dirty="0" err="1" smtClean="0">
                <a:ln>
                  <a:noFill/>
                </a:ln>
                <a:solidFill>
                  <a:srgbClr val="870052"/>
                </a:solidFill>
                <a:effectLst/>
                <a:uLnTx/>
                <a:uFillTx/>
                <a:latin typeface="Verdana"/>
                <a:ea typeface="ＭＳ Ｐゴシック" charset="-128"/>
                <a:cs typeface="Verdana"/>
              </a:rPr>
              <a:t>of</a:t>
            </a:r>
            <a:r>
              <a:rPr kumimoji="0" lang="sv-SE" sz="3600" i="0" u="none" strike="noStrike" kern="1200" cap="none" spc="0" normalizeH="0" baseline="0" noProof="0" dirty="0" smtClean="0">
                <a:ln>
                  <a:noFill/>
                </a:ln>
                <a:solidFill>
                  <a:srgbClr val="870052"/>
                </a:solidFill>
                <a:effectLst/>
                <a:uLnTx/>
                <a:uFillTx/>
                <a:latin typeface="Verdana"/>
                <a:ea typeface="ＭＳ Ｐゴシック" charset="-128"/>
                <a:cs typeface="Verdana"/>
              </a:rPr>
              <a:t> dental </a:t>
            </a:r>
            <a:r>
              <a:rPr kumimoji="0" lang="sv-SE" sz="3600" i="0" u="none" strike="noStrike" kern="1200" cap="none" spc="0" normalizeH="0" baseline="0" noProof="0" dirty="0" err="1" smtClean="0">
                <a:ln>
                  <a:noFill/>
                </a:ln>
                <a:solidFill>
                  <a:srgbClr val="870052"/>
                </a:solidFill>
                <a:effectLst/>
                <a:uLnTx/>
                <a:uFillTx/>
                <a:latin typeface="Verdana"/>
                <a:ea typeface="ＭＳ Ｐゴシック" charset="-128"/>
                <a:cs typeface="Verdana"/>
              </a:rPr>
              <a:t>caries</a:t>
            </a:r>
            <a:r>
              <a:rPr kumimoji="0" lang="sv-SE" sz="3600" i="0" u="none" strike="noStrike" kern="1200" cap="none" spc="0" normalizeH="0" baseline="0" noProof="0" dirty="0" smtClean="0">
                <a:ln>
                  <a:noFill/>
                </a:ln>
                <a:solidFill>
                  <a:srgbClr val="870052"/>
                </a:solidFill>
                <a:effectLst/>
                <a:uLnTx/>
                <a:uFillTx/>
                <a:latin typeface="Verdana"/>
                <a:ea typeface="ＭＳ Ｐゴシック" charset="-128"/>
                <a:cs typeface="Verdana"/>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600" i="0" u="none" strike="noStrike" kern="1200" cap="none" spc="0" normalizeH="0" baseline="0" noProof="0" dirty="0" smtClean="0">
                <a:ln>
                  <a:noFill/>
                </a:ln>
                <a:solidFill>
                  <a:srgbClr val="870052"/>
                </a:solidFill>
                <a:effectLst/>
                <a:uLnTx/>
                <a:uFillTx/>
                <a:latin typeface="Verdana"/>
                <a:ea typeface="ＭＳ Ｐゴシック" charset="-128"/>
                <a:cs typeface="Verdana"/>
              </a:rPr>
              <a:t>in a </a:t>
            </a:r>
            <a:r>
              <a:rPr kumimoji="0" lang="sv-SE" sz="3600" i="0" u="none" strike="noStrike" kern="1200" cap="none" spc="0" normalizeH="0" baseline="0" noProof="0" dirty="0" err="1" smtClean="0">
                <a:ln>
                  <a:noFill/>
                </a:ln>
                <a:solidFill>
                  <a:srgbClr val="870052"/>
                </a:solidFill>
                <a:effectLst/>
                <a:uLnTx/>
                <a:uFillTx/>
                <a:latin typeface="Verdana"/>
                <a:ea typeface="ＭＳ Ｐゴシック" charset="-128"/>
                <a:cs typeface="Verdana"/>
              </a:rPr>
              <a:t>low</a:t>
            </a:r>
            <a:r>
              <a:rPr kumimoji="0" lang="sv-SE" sz="3600" i="0" u="none" strike="noStrike" kern="1200" cap="none" spc="0" normalizeH="0" noProof="0" dirty="0" smtClean="0">
                <a:ln>
                  <a:noFill/>
                </a:ln>
                <a:solidFill>
                  <a:srgbClr val="870052"/>
                </a:solidFill>
                <a:effectLst/>
                <a:uLnTx/>
                <a:uFillTx/>
                <a:latin typeface="Verdana"/>
                <a:ea typeface="ＭＳ Ｐゴシック" charset="-128"/>
                <a:cs typeface="Verdana"/>
              </a:rPr>
              <a:t> socio- </a:t>
            </a:r>
            <a:r>
              <a:rPr kumimoji="0" lang="sv-SE" sz="3600" i="0" u="none" strike="noStrike" kern="1200" cap="none" spc="0" normalizeH="0" noProof="0" dirty="0" err="1" smtClean="0">
                <a:ln>
                  <a:noFill/>
                </a:ln>
                <a:solidFill>
                  <a:srgbClr val="870052"/>
                </a:solidFill>
                <a:effectLst/>
                <a:uLnTx/>
                <a:uFillTx/>
                <a:latin typeface="Verdana"/>
                <a:ea typeface="ＭＳ Ｐゴシック" charset="-128"/>
                <a:cs typeface="Verdana"/>
              </a:rPr>
              <a:t>economic</a:t>
            </a:r>
            <a:r>
              <a:rPr kumimoji="0" lang="sv-SE" sz="3600" i="0" u="none" strike="noStrike" kern="1200" cap="none" spc="0" normalizeH="0" noProof="0" dirty="0" smtClean="0">
                <a:ln>
                  <a:noFill/>
                </a:ln>
                <a:solidFill>
                  <a:srgbClr val="870052"/>
                </a:solidFill>
                <a:effectLst/>
                <a:uLnTx/>
                <a:uFillTx/>
                <a:latin typeface="Verdana"/>
                <a:ea typeface="ＭＳ Ｐゴシック" charset="-128"/>
                <a:cs typeface="Verdana"/>
              </a:rPr>
              <a:t> </a:t>
            </a:r>
            <a:r>
              <a:rPr kumimoji="0" lang="sv-SE" sz="3600" i="0" u="none" strike="noStrike" kern="1200" cap="none" spc="0" normalizeH="0" noProof="0" dirty="0" err="1" smtClean="0">
                <a:ln>
                  <a:noFill/>
                </a:ln>
                <a:solidFill>
                  <a:srgbClr val="870052"/>
                </a:solidFill>
                <a:effectLst/>
                <a:uLnTx/>
                <a:uFillTx/>
                <a:latin typeface="Verdana"/>
                <a:ea typeface="ＭＳ Ｐゴシック" charset="-128"/>
                <a:cs typeface="Verdana"/>
              </a:rPr>
              <a:t>multicultural</a:t>
            </a:r>
            <a:r>
              <a:rPr kumimoji="0" lang="sv-SE" sz="3600" i="0" u="none" strike="noStrike" kern="1200" cap="none" spc="0" normalizeH="0" noProof="0" dirty="0" smtClean="0">
                <a:ln>
                  <a:noFill/>
                </a:ln>
                <a:solidFill>
                  <a:srgbClr val="870052"/>
                </a:solidFill>
                <a:effectLst/>
                <a:uLnTx/>
                <a:uFillTx/>
                <a:latin typeface="Verdana"/>
                <a:ea typeface="ＭＳ Ｐゴシック" charset="-128"/>
                <a:cs typeface="Verdana"/>
              </a:rPr>
              <a:t> area</a:t>
            </a:r>
            <a:endParaRPr kumimoji="0" lang="sv-SE" sz="3600" i="0" u="none" strike="noStrike" kern="1200" cap="none" spc="0" normalizeH="0" baseline="0" noProof="0" dirty="0" smtClean="0">
              <a:ln>
                <a:noFill/>
              </a:ln>
              <a:solidFill>
                <a:srgbClr val="870052"/>
              </a:solidFill>
              <a:effectLst/>
              <a:uLnTx/>
              <a:uFillTx/>
              <a:latin typeface="Verdana"/>
              <a:ea typeface="ＭＳ Ｐゴシック" charset="-128"/>
              <a:cs typeface="Verdana"/>
            </a:endParaRPr>
          </a:p>
        </p:txBody>
      </p:sp>
      <p:pic>
        <p:nvPicPr>
          <p:cNvPr id="8" name="Bildobjekt 11" descr="Skärmavbild 2011-09-15 kl. 15.44.33.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7033" y="2025650"/>
            <a:ext cx="5529263" cy="3995738"/>
          </a:xfrm>
          <a:prstGeom prst="rect">
            <a:avLst/>
          </a:prstGeom>
          <a:noFill/>
          <a:ln w="9525">
            <a:noFill/>
            <a:miter lim="800000"/>
            <a:headEnd/>
            <a:tailEnd/>
          </a:ln>
        </p:spPr>
      </p:pic>
      <p:sp>
        <p:nvSpPr>
          <p:cNvPr id="5" name="Text Box 7"/>
          <p:cNvSpPr txBox="1">
            <a:spLocks noChangeArrowheads="1"/>
          </p:cNvSpPr>
          <p:nvPr/>
        </p:nvSpPr>
        <p:spPr bwMode="auto">
          <a:xfrm>
            <a:off x="4724675" y="6536377"/>
            <a:ext cx="1341157" cy="276999"/>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20000"/>
              </a:spcBef>
              <a:buClr>
                <a:schemeClr val="hlink"/>
              </a:buClr>
              <a:buSzPct val="75000"/>
              <a:buFont typeface="Monotype Sorts" charset="0"/>
              <a:buNone/>
              <a:defRPr/>
            </a:pPr>
            <a:r>
              <a:rPr lang="sv-SE" sz="1200" dirty="0" err="1" smtClean="0">
                <a:latin typeface="Verdana" charset="0"/>
                <a:cs typeface="+mn-cs"/>
              </a:rPr>
              <a:t>Wennhall</a:t>
            </a:r>
            <a:r>
              <a:rPr lang="sv-SE" sz="1200" dirty="0" smtClean="0">
                <a:latin typeface="Verdana" charset="0"/>
                <a:cs typeface="+mn-cs"/>
              </a:rPr>
              <a:t> et al. </a:t>
            </a:r>
            <a:endParaRPr lang="sv-SE" sz="1200" dirty="0">
              <a:latin typeface="Verdana" charset="0"/>
              <a:cs typeface="+mn-cs"/>
            </a:endParaRPr>
          </a:p>
        </p:txBody>
      </p:sp>
    </p:spTree>
    <p:extLst>
      <p:ext uri="{BB962C8B-B14F-4D97-AF65-F5344CB8AC3E}">
        <p14:creationId xmlns:p14="http://schemas.microsoft.com/office/powerpoint/2010/main" val="18242018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7108" y="260648"/>
            <a:ext cx="6715172" cy="857256"/>
          </a:xfrm>
        </p:spPr>
        <p:txBody>
          <a:bodyPr/>
          <a:lstStyle/>
          <a:p>
            <a:r>
              <a:rPr lang="sv-SE" sz="3600" b="0" dirty="0" err="1" smtClean="0">
                <a:latin typeface="Verdana" pitchFamily="34" charset="0"/>
                <a:ea typeface="ＭＳ Ｐゴシック" charset="-128"/>
              </a:rPr>
              <a:t>Caries</a:t>
            </a:r>
            <a:r>
              <a:rPr lang="sv-SE" sz="3600" b="0" dirty="0" smtClean="0">
                <a:latin typeface="Verdana" pitchFamily="34" charset="0"/>
                <a:ea typeface="ＭＳ Ｐゴシック" charset="-128"/>
              </a:rPr>
              <a:t> </a:t>
            </a:r>
            <a:r>
              <a:rPr lang="sv-SE" sz="3600" b="0" dirty="0" err="1" smtClean="0">
                <a:latin typeface="Verdana" pitchFamily="34" charset="0"/>
                <a:ea typeface="ＭＳ Ｐゴシック" charset="-128"/>
              </a:rPr>
              <a:t>prevalence</a:t>
            </a:r>
            <a:r>
              <a:rPr lang="sv-SE" sz="3600" b="0" dirty="0" smtClean="0">
                <a:latin typeface="Verdana" pitchFamily="34" charset="0"/>
                <a:ea typeface="ＭＳ Ｐゴシック" charset="-128"/>
              </a:rPr>
              <a:t> at 5 </a:t>
            </a:r>
            <a:r>
              <a:rPr lang="sv-SE" sz="3600" b="0" dirty="0" err="1" smtClean="0">
                <a:latin typeface="Verdana" pitchFamily="34" charset="0"/>
                <a:ea typeface="ＭＳ Ｐゴシック" charset="-128"/>
              </a:rPr>
              <a:t>years</a:t>
            </a:r>
            <a:r>
              <a:rPr lang="sv-SE" sz="3600" b="0" dirty="0" smtClean="0">
                <a:latin typeface="Verdana" pitchFamily="34" charset="0"/>
                <a:ea typeface="ＭＳ Ｐゴシック" charset="-128"/>
              </a:rPr>
              <a:t> </a:t>
            </a:r>
            <a:r>
              <a:rPr lang="sv-SE" sz="3600" b="0" dirty="0" err="1" smtClean="0">
                <a:latin typeface="Verdana" pitchFamily="34" charset="0"/>
                <a:ea typeface="ＭＳ Ｐゴシック" charset="-128"/>
              </a:rPr>
              <a:t>of</a:t>
            </a:r>
            <a:r>
              <a:rPr lang="sv-SE" sz="3600" b="0" dirty="0" smtClean="0">
                <a:latin typeface="Verdana" pitchFamily="34" charset="0"/>
                <a:ea typeface="ＭＳ Ｐゴシック" charset="-128"/>
              </a:rPr>
              <a:t> age</a:t>
            </a:r>
            <a:endParaRPr lang="sv-SE" sz="3600" b="0" dirty="0"/>
          </a:p>
        </p:txBody>
      </p:sp>
      <p:graphicFrame>
        <p:nvGraphicFramePr>
          <p:cNvPr id="6" name="Platshållare för innehåll 6"/>
          <p:cNvGraphicFramePr>
            <a:graphicFrameLocks noGrp="1"/>
          </p:cNvGraphicFramePr>
          <p:nvPr>
            <p:extLst>
              <p:ext uri="{D42A27DB-BD31-4B8C-83A1-F6EECF244321}">
                <p14:modId xmlns:p14="http://schemas.microsoft.com/office/powerpoint/2010/main" val="1157747760"/>
              </p:ext>
            </p:extLst>
          </p:nvPr>
        </p:nvGraphicFramePr>
        <p:xfrm>
          <a:off x="1979712" y="1916832"/>
          <a:ext cx="6146800" cy="3281363"/>
        </p:xfrm>
        <a:graphic>
          <a:graphicData uri="http://schemas.openxmlformats.org/presentationml/2006/ole">
            <mc:AlternateContent xmlns:mc="http://schemas.openxmlformats.org/markup-compatibility/2006">
              <mc:Choice xmlns:v="urn:schemas-microsoft-com:vml" Requires="v">
                <p:oleObj spid="_x0000_s4167" name="Kalkylblad" r:id="rId4" imgW="6144260" imgH="3279377" progId="Excel.Sheet.8">
                  <p:embed/>
                </p:oleObj>
              </mc:Choice>
              <mc:Fallback>
                <p:oleObj name="Kalkylblad" r:id="rId4" imgW="6144260" imgH="3279377"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916832"/>
                        <a:ext cx="6146800" cy="328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ruta 2"/>
          <p:cNvSpPr txBox="1"/>
          <p:nvPr/>
        </p:nvSpPr>
        <p:spPr>
          <a:xfrm>
            <a:off x="606275" y="5550331"/>
            <a:ext cx="7782149" cy="830997"/>
          </a:xfrm>
          <a:prstGeom prst="rect">
            <a:avLst/>
          </a:prstGeom>
          <a:solidFill>
            <a:srgbClr val="FF6600"/>
          </a:solidFill>
        </p:spPr>
        <p:txBody>
          <a:bodyPr wrap="none" rtlCol="0">
            <a:spAutoFit/>
          </a:bodyPr>
          <a:lstStyle/>
          <a:p>
            <a:pPr algn="ctr"/>
            <a:r>
              <a:rPr lang="sv-SE" dirty="0" err="1" smtClean="0">
                <a:latin typeface="Verdana"/>
                <a:cs typeface="Verdana"/>
              </a:rPr>
              <a:t>Methods</a:t>
            </a:r>
            <a:r>
              <a:rPr lang="sv-SE" dirty="0" smtClean="0">
                <a:latin typeface="Verdana"/>
                <a:cs typeface="Verdana"/>
              </a:rPr>
              <a:t> for </a:t>
            </a:r>
            <a:r>
              <a:rPr lang="sv-SE" dirty="0" err="1" smtClean="0">
                <a:latin typeface="Verdana"/>
                <a:cs typeface="Verdana"/>
              </a:rPr>
              <a:t>caries</a:t>
            </a:r>
            <a:r>
              <a:rPr lang="sv-SE" dirty="0" smtClean="0">
                <a:latin typeface="Verdana"/>
                <a:cs typeface="Verdana"/>
              </a:rPr>
              <a:t> prevention in </a:t>
            </a:r>
            <a:r>
              <a:rPr lang="sv-SE" dirty="0" err="1" smtClean="0">
                <a:latin typeface="Verdana"/>
                <a:cs typeface="Verdana"/>
              </a:rPr>
              <a:t>high</a:t>
            </a:r>
            <a:r>
              <a:rPr lang="sv-SE" dirty="0" smtClean="0">
                <a:latin typeface="Verdana"/>
                <a:cs typeface="Verdana"/>
              </a:rPr>
              <a:t> risk </a:t>
            </a:r>
            <a:r>
              <a:rPr lang="sv-SE" dirty="0" err="1" smtClean="0">
                <a:latin typeface="Verdana"/>
                <a:cs typeface="Verdana"/>
              </a:rPr>
              <a:t>groups</a:t>
            </a:r>
            <a:r>
              <a:rPr lang="sv-SE" dirty="0" smtClean="0">
                <a:latin typeface="Verdana"/>
                <a:cs typeface="Verdana"/>
              </a:rPr>
              <a:t> </a:t>
            </a:r>
          </a:p>
          <a:p>
            <a:pPr algn="ctr"/>
            <a:r>
              <a:rPr lang="sv-SE" dirty="0" err="1" smtClean="0">
                <a:latin typeface="Verdana"/>
                <a:cs typeface="Verdana"/>
              </a:rPr>
              <a:t>are</a:t>
            </a:r>
            <a:r>
              <a:rPr lang="sv-SE" dirty="0" smtClean="0">
                <a:latin typeface="Verdana"/>
                <a:cs typeface="Verdana"/>
              </a:rPr>
              <a:t> not </a:t>
            </a:r>
            <a:r>
              <a:rPr lang="sv-SE" dirty="0" err="1" smtClean="0">
                <a:latin typeface="Verdana"/>
                <a:cs typeface="Verdana"/>
              </a:rPr>
              <a:t>sufficiently</a:t>
            </a:r>
            <a:r>
              <a:rPr lang="sv-SE" dirty="0" smtClean="0">
                <a:latin typeface="Verdana"/>
                <a:cs typeface="Verdana"/>
              </a:rPr>
              <a:t> </a:t>
            </a:r>
            <a:r>
              <a:rPr lang="sv-SE" dirty="0" err="1" smtClean="0">
                <a:latin typeface="Verdana"/>
                <a:cs typeface="Verdana"/>
              </a:rPr>
              <a:t>effective</a:t>
            </a:r>
            <a:endParaRPr lang="sv-SE" dirty="0">
              <a:latin typeface="Verdana"/>
              <a:cs typeface="Verdana"/>
            </a:endParaRPr>
          </a:p>
        </p:txBody>
      </p:sp>
    </p:spTree>
    <p:extLst>
      <p:ext uri="{BB962C8B-B14F-4D97-AF65-F5344CB8AC3E}">
        <p14:creationId xmlns:p14="http://schemas.microsoft.com/office/powerpoint/2010/main" val="3114699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260648"/>
            <a:ext cx="7772400" cy="1143000"/>
          </a:xfrm>
        </p:spPr>
        <p:txBody>
          <a:bodyPr/>
          <a:lstStyle/>
          <a:p>
            <a:r>
              <a:rPr lang="sv-SE" sz="3600" b="0" dirty="0" err="1" smtClean="0">
                <a:latin typeface="Verdana" charset="0"/>
              </a:rPr>
              <a:t>Organization</a:t>
            </a:r>
            <a:r>
              <a:rPr lang="sv-SE" sz="3600" b="0" dirty="0" smtClean="0">
                <a:latin typeface="Verdana" charset="0"/>
              </a:rPr>
              <a:t> of dental </a:t>
            </a:r>
            <a:r>
              <a:rPr lang="sv-SE" sz="3600" b="0" dirty="0" err="1" smtClean="0">
                <a:latin typeface="Verdana" charset="0"/>
              </a:rPr>
              <a:t>care</a:t>
            </a:r>
            <a:r>
              <a:rPr lang="sv-SE" sz="3600" b="0" dirty="0" smtClean="0">
                <a:latin typeface="Verdana" charset="0"/>
              </a:rPr>
              <a:t> </a:t>
            </a:r>
            <a:br>
              <a:rPr lang="sv-SE" sz="3600" b="0" dirty="0" smtClean="0">
                <a:latin typeface="Verdana" charset="0"/>
              </a:rPr>
            </a:br>
            <a:r>
              <a:rPr lang="sv-SE" sz="3600" b="0" dirty="0" smtClean="0">
                <a:latin typeface="Verdana" charset="0"/>
              </a:rPr>
              <a:t>for </a:t>
            </a:r>
            <a:r>
              <a:rPr lang="sv-SE" sz="3600" b="0" dirty="0" err="1" smtClean="0">
                <a:latin typeface="Verdana" charset="0"/>
              </a:rPr>
              <a:t>children</a:t>
            </a:r>
            <a:r>
              <a:rPr lang="sv-SE" sz="3600" b="0" dirty="0" smtClean="0">
                <a:latin typeface="Verdana" charset="0"/>
              </a:rPr>
              <a:t> and </a:t>
            </a:r>
            <a:r>
              <a:rPr lang="sv-SE" sz="3600" b="0" dirty="0" err="1" smtClean="0">
                <a:latin typeface="Verdana" charset="0"/>
              </a:rPr>
              <a:t>adolescents</a:t>
            </a:r>
            <a:endParaRPr lang="sv-SE" sz="3600" b="0" dirty="0"/>
          </a:p>
        </p:txBody>
      </p:sp>
      <p:sp>
        <p:nvSpPr>
          <p:cNvPr id="3" name="Platshållare för innehåll 2"/>
          <p:cNvSpPr>
            <a:spLocks noGrp="1"/>
          </p:cNvSpPr>
          <p:nvPr>
            <p:ph idx="1"/>
          </p:nvPr>
        </p:nvSpPr>
        <p:spPr>
          <a:xfrm>
            <a:off x="539750" y="1762472"/>
            <a:ext cx="7772400" cy="4114800"/>
          </a:xfrm>
        </p:spPr>
        <p:txBody>
          <a:bodyPr/>
          <a:lstStyle/>
          <a:p>
            <a:r>
              <a:rPr lang="sv-SE" sz="3200" dirty="0" err="1" smtClean="0">
                <a:latin typeface="Verdana" pitchFamily="34" charset="0"/>
              </a:rPr>
              <a:t>Preventive</a:t>
            </a:r>
            <a:r>
              <a:rPr lang="sv-SE" sz="3200" dirty="0" smtClean="0">
                <a:latin typeface="Verdana" pitchFamily="34" charset="0"/>
              </a:rPr>
              <a:t> </a:t>
            </a:r>
            <a:r>
              <a:rPr lang="sv-SE" sz="3200" dirty="0" err="1" smtClean="0">
                <a:latin typeface="Verdana" pitchFamily="34" charset="0"/>
              </a:rPr>
              <a:t>strategy</a:t>
            </a:r>
            <a:endParaRPr lang="sv-SE" sz="3200" dirty="0" smtClean="0">
              <a:latin typeface="Verdana" pitchFamily="34" charset="0"/>
            </a:endParaRPr>
          </a:p>
          <a:p>
            <a:r>
              <a:rPr lang="sv-SE" sz="3200" dirty="0" err="1" smtClean="0">
                <a:latin typeface="Verdana" pitchFamily="34" charset="0"/>
              </a:rPr>
              <a:t>Individualized</a:t>
            </a:r>
            <a:r>
              <a:rPr lang="sv-SE" sz="3200" dirty="0" smtClean="0">
                <a:latin typeface="Verdana" pitchFamily="34" charset="0"/>
              </a:rPr>
              <a:t> </a:t>
            </a:r>
            <a:r>
              <a:rPr lang="sv-SE" sz="3200" dirty="0" err="1" smtClean="0">
                <a:latin typeface="Verdana" pitchFamily="34" charset="0"/>
              </a:rPr>
              <a:t>recall</a:t>
            </a:r>
            <a:r>
              <a:rPr lang="sv-SE" sz="3200" dirty="0" smtClean="0">
                <a:latin typeface="Verdana" pitchFamily="34" charset="0"/>
              </a:rPr>
              <a:t> system </a:t>
            </a:r>
          </a:p>
          <a:p>
            <a:r>
              <a:rPr lang="sv-SE" sz="3200" dirty="0" smtClean="0">
                <a:latin typeface="Verdana" pitchFamily="34" charset="0"/>
              </a:rPr>
              <a:t>Dental hygienists</a:t>
            </a:r>
          </a:p>
          <a:p>
            <a:r>
              <a:rPr lang="sv-SE" sz="3200" dirty="0" smtClean="0">
                <a:latin typeface="Verdana" pitchFamily="34" charset="0"/>
              </a:rPr>
              <a:t>Lifestyle </a:t>
            </a:r>
            <a:r>
              <a:rPr lang="sv-SE" sz="3200" dirty="0" err="1" smtClean="0">
                <a:latin typeface="Verdana" pitchFamily="34" charset="0"/>
              </a:rPr>
              <a:t>diseases</a:t>
            </a:r>
            <a:r>
              <a:rPr lang="sv-SE" sz="3200" dirty="0" smtClean="0">
                <a:latin typeface="Verdana" pitchFamily="34" charset="0"/>
              </a:rPr>
              <a:t> </a:t>
            </a:r>
            <a:endParaRPr lang="sv-SE" sz="3200" dirty="0">
              <a:latin typeface="Verdana" pitchFamily="34" charset="0"/>
            </a:endParaRPr>
          </a:p>
        </p:txBody>
      </p:sp>
    </p:spTree>
    <p:extLst>
      <p:ext uri="{BB962C8B-B14F-4D97-AF65-F5344CB8AC3E}">
        <p14:creationId xmlns:p14="http://schemas.microsoft.com/office/powerpoint/2010/main" val="19526622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188640"/>
            <a:ext cx="7772400" cy="1143000"/>
          </a:xfrm>
        </p:spPr>
        <p:txBody>
          <a:bodyPr/>
          <a:lstStyle/>
          <a:p>
            <a:r>
              <a:rPr lang="sv-SE" sz="4000" b="0" dirty="0" smtClean="0">
                <a:latin typeface="Verdana"/>
                <a:cs typeface="Verdana"/>
              </a:rPr>
              <a:t>Lifestyle and risk for </a:t>
            </a:r>
            <a:br>
              <a:rPr lang="sv-SE" sz="4000" b="0" dirty="0" smtClean="0">
                <a:latin typeface="Verdana"/>
                <a:cs typeface="Verdana"/>
              </a:rPr>
            </a:br>
            <a:r>
              <a:rPr lang="sv-SE" sz="4000" b="0" dirty="0" smtClean="0">
                <a:latin typeface="Verdana"/>
                <a:cs typeface="Verdana"/>
              </a:rPr>
              <a:t>oral </a:t>
            </a:r>
            <a:r>
              <a:rPr lang="sv-SE" sz="4000" b="0" dirty="0" err="1" smtClean="0">
                <a:latin typeface="Verdana"/>
                <a:cs typeface="Verdana"/>
              </a:rPr>
              <a:t>diseases</a:t>
            </a:r>
            <a:endParaRPr lang="sv-SE" sz="4000" b="0" dirty="0">
              <a:latin typeface="Verdana"/>
              <a:cs typeface="Verdana"/>
            </a:endParaRPr>
          </a:p>
        </p:txBody>
      </p:sp>
      <p:sp>
        <p:nvSpPr>
          <p:cNvPr id="8" name="textruta 7"/>
          <p:cNvSpPr txBox="1"/>
          <p:nvPr/>
        </p:nvSpPr>
        <p:spPr>
          <a:xfrm>
            <a:off x="1619672" y="1556792"/>
            <a:ext cx="5959809" cy="523220"/>
          </a:xfrm>
          <a:prstGeom prst="rect">
            <a:avLst/>
          </a:prstGeom>
          <a:noFill/>
        </p:spPr>
        <p:txBody>
          <a:bodyPr wrap="none" rtlCol="0">
            <a:spAutoFit/>
          </a:bodyPr>
          <a:lstStyle/>
          <a:p>
            <a:r>
              <a:rPr lang="sv-SE" sz="2800" dirty="0" err="1" smtClean="0">
                <a:latin typeface="Verdana"/>
                <a:cs typeface="Verdana"/>
              </a:rPr>
              <a:t>Obesity</a:t>
            </a:r>
            <a:r>
              <a:rPr lang="sv-SE" sz="2800" dirty="0" smtClean="0">
                <a:latin typeface="Verdana"/>
                <a:cs typeface="Verdana"/>
              </a:rPr>
              <a:t> and </a:t>
            </a:r>
            <a:r>
              <a:rPr lang="sv-SE" sz="2800" dirty="0" err="1" smtClean="0">
                <a:latin typeface="Verdana"/>
                <a:cs typeface="Verdana"/>
              </a:rPr>
              <a:t>periodontal</a:t>
            </a:r>
            <a:r>
              <a:rPr lang="sv-SE" sz="2800" dirty="0" smtClean="0">
                <a:latin typeface="Verdana"/>
                <a:cs typeface="Verdana"/>
              </a:rPr>
              <a:t> </a:t>
            </a:r>
            <a:r>
              <a:rPr lang="sv-SE" sz="2800" dirty="0" err="1" smtClean="0">
                <a:latin typeface="Verdana"/>
                <a:cs typeface="Verdana"/>
              </a:rPr>
              <a:t>disease</a:t>
            </a:r>
            <a:endParaRPr lang="sv-SE" sz="2800" dirty="0">
              <a:latin typeface="Verdana"/>
              <a:cs typeface="Verdana"/>
            </a:endParaRPr>
          </a:p>
        </p:txBody>
      </p:sp>
      <p:graphicFrame>
        <p:nvGraphicFramePr>
          <p:cNvPr id="14" name="Object 3"/>
          <p:cNvGraphicFramePr>
            <a:graphicFrameLocks noChangeAspect="1"/>
          </p:cNvGraphicFramePr>
          <p:nvPr>
            <p:extLst>
              <p:ext uri="{D42A27DB-BD31-4B8C-83A1-F6EECF244321}">
                <p14:modId xmlns:p14="http://schemas.microsoft.com/office/powerpoint/2010/main" val="4217975692"/>
              </p:ext>
            </p:extLst>
          </p:nvPr>
        </p:nvGraphicFramePr>
        <p:xfrm>
          <a:off x="1887177" y="2348880"/>
          <a:ext cx="5226771" cy="3672408"/>
        </p:xfrm>
        <a:graphic>
          <a:graphicData uri="http://schemas.openxmlformats.org/presentationml/2006/ole">
            <mc:AlternateContent xmlns:mc="http://schemas.openxmlformats.org/markup-compatibility/2006">
              <mc:Choice xmlns:v="urn:schemas-microsoft-com:vml" Requires="v">
                <p:oleObj spid="_x0000_s5253" name="Diagram" r:id="rId3" imgW="6400800" imgH="4495800" progId="MSGraph.Chart.8">
                  <p:embed followColorScheme="full"/>
                </p:oleObj>
              </mc:Choice>
              <mc:Fallback>
                <p:oleObj name="Diagram" r:id="rId3" imgW="6400800" imgH="4495800" progId="MSGraph.Chart.8">
                  <p:embed followColorScheme="full"/>
                  <p:pic>
                    <p:nvPicPr>
                      <p:cNvPr id="0" name=""/>
                      <p:cNvPicPr>
                        <a:picLocks noChangeAspect="1" noChangeArrowheads="1"/>
                      </p:cNvPicPr>
                      <p:nvPr/>
                    </p:nvPicPr>
                    <p:blipFill>
                      <a:blip r:embed="rId4"/>
                      <a:srcRect/>
                      <a:stretch>
                        <a:fillRect/>
                      </a:stretch>
                    </p:blipFill>
                    <p:spPr bwMode="auto">
                      <a:xfrm>
                        <a:off x="1887177" y="2348880"/>
                        <a:ext cx="5226771" cy="3672408"/>
                      </a:xfrm>
                      <a:prstGeom prst="rect">
                        <a:avLst/>
                      </a:prstGeom>
                    </p:spPr>
                  </p:pic>
                </p:oleObj>
              </mc:Fallback>
            </mc:AlternateContent>
          </a:graphicData>
        </a:graphic>
      </p:graphicFrame>
    </p:spTree>
    <p:extLst>
      <p:ext uri="{BB962C8B-B14F-4D97-AF65-F5344CB8AC3E}">
        <p14:creationId xmlns:p14="http://schemas.microsoft.com/office/powerpoint/2010/main" val="432038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332656"/>
            <a:ext cx="7772400" cy="1143000"/>
          </a:xfrm>
        </p:spPr>
        <p:txBody>
          <a:bodyPr/>
          <a:lstStyle/>
          <a:p>
            <a:r>
              <a:rPr lang="sv-SE" sz="4000" b="0" dirty="0" smtClean="0">
                <a:latin typeface="Verdana"/>
                <a:cs typeface="Verdana"/>
              </a:rPr>
              <a:t>In dental </a:t>
            </a:r>
            <a:r>
              <a:rPr lang="sv-SE" sz="4000" b="0" dirty="0" err="1" smtClean="0">
                <a:latin typeface="Verdana"/>
                <a:cs typeface="Verdana"/>
              </a:rPr>
              <a:t>health</a:t>
            </a:r>
            <a:r>
              <a:rPr lang="sv-SE" sz="4000" b="0" dirty="0" smtClean="0">
                <a:latin typeface="Verdana"/>
                <a:cs typeface="Verdana"/>
              </a:rPr>
              <a:t> </a:t>
            </a:r>
            <a:r>
              <a:rPr lang="sv-SE" sz="4000" b="0" dirty="0" err="1" smtClean="0">
                <a:latin typeface="Verdana"/>
                <a:cs typeface="Verdana"/>
              </a:rPr>
              <a:t>care</a:t>
            </a:r>
            <a:r>
              <a:rPr lang="sv-SE" sz="4000" b="0" dirty="0" smtClean="0">
                <a:latin typeface="Verdana"/>
                <a:cs typeface="Verdana"/>
              </a:rPr>
              <a:t> </a:t>
            </a:r>
            <a:r>
              <a:rPr lang="sv-SE" sz="4000" b="0" dirty="0" err="1" smtClean="0">
                <a:latin typeface="Verdana"/>
                <a:cs typeface="Verdana"/>
              </a:rPr>
              <a:t>you</a:t>
            </a:r>
            <a:r>
              <a:rPr lang="sv-SE" sz="4000" b="0" dirty="0" smtClean="0">
                <a:latin typeface="Verdana"/>
                <a:cs typeface="Verdana"/>
              </a:rPr>
              <a:t> </a:t>
            </a:r>
            <a:br>
              <a:rPr lang="sv-SE" sz="4000" b="0" dirty="0" smtClean="0">
                <a:latin typeface="Verdana"/>
                <a:cs typeface="Verdana"/>
              </a:rPr>
            </a:br>
            <a:r>
              <a:rPr lang="sv-SE" sz="4000" b="0" dirty="0" err="1" smtClean="0">
                <a:latin typeface="Verdana"/>
                <a:cs typeface="Verdana"/>
              </a:rPr>
              <a:t>can</a:t>
            </a:r>
            <a:r>
              <a:rPr lang="sv-SE" sz="4000" b="0" dirty="0" smtClean="0">
                <a:latin typeface="Verdana"/>
                <a:cs typeface="Verdana"/>
              </a:rPr>
              <a:t> </a:t>
            </a:r>
            <a:r>
              <a:rPr lang="sv-SE" sz="4000" b="0" dirty="0" err="1" smtClean="0">
                <a:latin typeface="Verdana"/>
                <a:cs typeface="Verdana"/>
              </a:rPr>
              <a:t>meet</a:t>
            </a:r>
            <a:r>
              <a:rPr lang="sv-SE" sz="4000" b="0" dirty="0" smtClean="0">
                <a:latin typeface="Verdana"/>
                <a:cs typeface="Verdana"/>
              </a:rPr>
              <a:t> </a:t>
            </a:r>
            <a:r>
              <a:rPr lang="sv-SE" sz="4000" b="0" dirty="0" err="1" smtClean="0">
                <a:latin typeface="Verdana"/>
                <a:cs typeface="Verdana"/>
              </a:rPr>
              <a:t>children</a:t>
            </a:r>
            <a:r>
              <a:rPr lang="sv-SE" sz="4000" b="0" dirty="0" smtClean="0">
                <a:latin typeface="Verdana"/>
                <a:cs typeface="Verdana"/>
              </a:rPr>
              <a:t> </a:t>
            </a:r>
            <a:r>
              <a:rPr lang="sv-SE" sz="4000" b="0" dirty="0" err="1" smtClean="0">
                <a:latin typeface="Verdana"/>
                <a:cs typeface="Verdana"/>
              </a:rPr>
              <a:t>who</a:t>
            </a:r>
            <a:endParaRPr lang="sv-SE" sz="4000" b="0" dirty="0">
              <a:latin typeface="Verdana"/>
              <a:cs typeface="Verdana"/>
            </a:endParaRPr>
          </a:p>
        </p:txBody>
      </p:sp>
      <p:sp>
        <p:nvSpPr>
          <p:cNvPr id="3" name="Platshållare för innehåll 2"/>
          <p:cNvSpPr>
            <a:spLocks noGrp="1"/>
          </p:cNvSpPr>
          <p:nvPr>
            <p:ph idx="1"/>
          </p:nvPr>
        </p:nvSpPr>
        <p:spPr>
          <a:xfrm>
            <a:off x="539750" y="2120900"/>
            <a:ext cx="5040362" cy="4114800"/>
          </a:xfrm>
        </p:spPr>
        <p:txBody>
          <a:bodyPr/>
          <a:lstStyle/>
          <a:p>
            <a:r>
              <a:rPr lang="sv-SE" sz="3200" dirty="0" smtClean="0">
                <a:latin typeface="Verdana"/>
                <a:cs typeface="Verdana"/>
              </a:rPr>
              <a:t>Tell </a:t>
            </a:r>
            <a:r>
              <a:rPr lang="sv-SE" sz="3200" dirty="0" err="1" smtClean="0">
                <a:latin typeface="Verdana"/>
                <a:cs typeface="Verdana"/>
              </a:rPr>
              <a:t>you</a:t>
            </a:r>
            <a:r>
              <a:rPr lang="sv-SE" sz="3200" dirty="0" smtClean="0">
                <a:latin typeface="Verdana"/>
                <a:cs typeface="Verdana"/>
              </a:rPr>
              <a:t> in </a:t>
            </a:r>
            <a:r>
              <a:rPr lang="sv-SE" sz="3200" dirty="0" err="1" smtClean="0">
                <a:latin typeface="Verdana"/>
                <a:cs typeface="Verdana"/>
              </a:rPr>
              <a:t>confidence</a:t>
            </a:r>
            <a:endParaRPr lang="sv-SE" sz="3200" dirty="0" smtClean="0">
              <a:latin typeface="Verdana"/>
              <a:cs typeface="Verdana"/>
            </a:endParaRPr>
          </a:p>
          <a:p>
            <a:r>
              <a:rPr lang="sv-SE" sz="3200" dirty="0" smtClean="0">
                <a:latin typeface="Verdana"/>
                <a:cs typeface="Verdana"/>
              </a:rPr>
              <a:t>CASE 1 </a:t>
            </a:r>
            <a:endParaRPr lang="sv-SE" sz="3200" dirty="0">
              <a:latin typeface="Verdana"/>
              <a:cs typeface="Verdana"/>
            </a:endParaRPr>
          </a:p>
        </p:txBody>
      </p:sp>
    </p:spTree>
    <p:extLst>
      <p:ext uri="{BB962C8B-B14F-4D97-AF65-F5344CB8AC3E}">
        <p14:creationId xmlns:p14="http://schemas.microsoft.com/office/powerpoint/2010/main" val="33828859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750" y="692696"/>
            <a:ext cx="7772400" cy="4114800"/>
          </a:xfrm>
        </p:spPr>
        <p:txBody>
          <a:bodyPr/>
          <a:lstStyle/>
          <a:p>
            <a:r>
              <a:rPr lang="en-US" dirty="0"/>
              <a:t>CASE 1</a:t>
            </a:r>
          </a:p>
          <a:p>
            <a:r>
              <a:rPr lang="en-US" dirty="0"/>
              <a:t>A young woman, 19 years old was referred to pediatric specialist dental care because of toothache, lasted since 1 year, and fear of injection. It was not indicated with oral sedation since she is breastfeeding her son.</a:t>
            </a:r>
          </a:p>
          <a:p>
            <a:r>
              <a:rPr lang="en-US" dirty="0"/>
              <a:t>Have negative previous experiences with dental care due to pain during procedures. She forces herself to attend at dental appointments. </a:t>
            </a:r>
          </a:p>
          <a:p>
            <a:r>
              <a:rPr lang="en-US" dirty="0"/>
              <a:t>She grinds her teeth when stressed or angry and she has often problem with headache and severe muscular pain.</a:t>
            </a:r>
          </a:p>
          <a:p>
            <a:r>
              <a:rPr lang="en-US" dirty="0"/>
              <a:t>The treatment plan is set up, including a splint for the headache and muscular symptoms, treatment regarding the toothache and also cognitive behavior therapy for her dental fear.</a:t>
            </a:r>
          </a:p>
          <a:p>
            <a:r>
              <a:rPr lang="en-US" dirty="0"/>
              <a:t>During the cognitive behavior therapy she reveals that her boyfriend uses drugs on regular basis at home, also that she has a liberal attitude towards drugs.</a:t>
            </a:r>
          </a:p>
          <a:p>
            <a:endParaRPr lang="sv-SE" dirty="0"/>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183808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810" y="917848"/>
            <a:ext cx="7916614" cy="1143000"/>
          </a:xfrm>
        </p:spPr>
        <p:txBody>
          <a:bodyPr/>
          <a:lstStyle/>
          <a:p>
            <a:r>
              <a:rPr lang="sv-SE" sz="4000" b="0" dirty="0" err="1" smtClean="0">
                <a:latin typeface="Verdana"/>
                <a:cs typeface="Verdana"/>
              </a:rPr>
              <a:t>Outline</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the presentation</a:t>
            </a:r>
            <a:endParaRPr lang="sv-SE" sz="4000" dirty="0">
              <a:latin typeface="Verdana"/>
              <a:cs typeface="Verdana"/>
            </a:endParaRPr>
          </a:p>
        </p:txBody>
      </p:sp>
      <p:sp>
        <p:nvSpPr>
          <p:cNvPr id="3" name="Platshållare för innehåll 2"/>
          <p:cNvSpPr>
            <a:spLocks noGrp="1"/>
          </p:cNvSpPr>
          <p:nvPr>
            <p:ph idx="1"/>
          </p:nvPr>
        </p:nvSpPr>
        <p:spPr>
          <a:xfrm>
            <a:off x="539750" y="1988840"/>
            <a:ext cx="8280722" cy="4462884"/>
          </a:xfrm>
        </p:spPr>
        <p:txBody>
          <a:bodyPr/>
          <a:lstStyle/>
          <a:p>
            <a:pPr>
              <a:buFont typeface="Arial"/>
              <a:buChar char="•"/>
            </a:pPr>
            <a:r>
              <a:rPr lang="sv-SE" sz="3200" dirty="0" smtClean="0">
                <a:solidFill>
                  <a:schemeClr val="bg1">
                    <a:lumMod val="85000"/>
                  </a:schemeClr>
                </a:solidFill>
                <a:latin typeface="Verdana"/>
                <a:cs typeface="Verdana"/>
              </a:rPr>
              <a:t>Dental </a:t>
            </a:r>
            <a:r>
              <a:rPr lang="sv-SE" sz="3200" dirty="0" err="1" smtClean="0">
                <a:solidFill>
                  <a:schemeClr val="bg1">
                    <a:lumMod val="85000"/>
                  </a:schemeClr>
                </a:solidFill>
                <a:latin typeface="Verdana"/>
                <a:cs typeface="Verdana"/>
              </a:rPr>
              <a:t>care</a:t>
            </a:r>
            <a:r>
              <a:rPr lang="sv-SE" sz="3200" dirty="0" smtClean="0">
                <a:solidFill>
                  <a:schemeClr val="bg1">
                    <a:lumMod val="85000"/>
                  </a:schemeClr>
                </a:solidFill>
                <a:latin typeface="Verdana"/>
                <a:cs typeface="Verdana"/>
              </a:rPr>
              <a:t> in Sweden</a:t>
            </a: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Sweden</a:t>
            </a:r>
          </a:p>
          <a:p>
            <a:pPr>
              <a:buFont typeface="Arial"/>
              <a:buChar char="•"/>
            </a:pPr>
            <a:r>
              <a:rPr lang="sv-SE" sz="3200" dirty="0" err="1" smtClean="0">
                <a:latin typeface="Verdana"/>
                <a:cs typeface="Verdana"/>
              </a:rPr>
              <a:t>Consequences</a:t>
            </a:r>
            <a:r>
              <a:rPr lang="sv-SE" sz="3200" dirty="0" smtClean="0">
                <a:latin typeface="Verdana"/>
                <a:cs typeface="Verdana"/>
              </a:rPr>
              <a:t> </a:t>
            </a:r>
          </a:p>
          <a:p>
            <a:pPr>
              <a:buFont typeface="Arial"/>
              <a:buChar char="•"/>
            </a:pPr>
            <a:r>
              <a:rPr lang="sv-SE" sz="3200" dirty="0" err="1" smtClean="0">
                <a:latin typeface="Verdana"/>
                <a:cs typeface="Verdana"/>
              </a:rPr>
              <a:t>Guidelines</a:t>
            </a:r>
            <a:r>
              <a:rPr lang="sv-SE" sz="3200" dirty="0" smtClean="0">
                <a:latin typeface="Verdana"/>
                <a:cs typeface="Verdana"/>
              </a:rPr>
              <a:t> for </a:t>
            </a:r>
            <a:r>
              <a:rPr lang="sv-SE" sz="3200" dirty="0" err="1" smtClean="0">
                <a:latin typeface="Verdana"/>
                <a:cs typeface="Verdana"/>
              </a:rPr>
              <a:t>dentistry</a:t>
            </a:r>
            <a:endParaRPr lang="sv-SE" sz="3200" dirty="0" smtClean="0">
              <a:latin typeface="Verdana"/>
              <a:cs typeface="Verdana"/>
            </a:endParaRP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a:t>
            </a:r>
            <a:r>
              <a:rPr lang="sv-SE" sz="3200" dirty="0" err="1" smtClean="0">
                <a:latin typeface="Verdana"/>
                <a:cs typeface="Verdana"/>
              </a:rPr>
              <a:t>undergraduate</a:t>
            </a:r>
            <a:r>
              <a:rPr lang="sv-SE" sz="3200" dirty="0" smtClean="0">
                <a:latin typeface="Verdana"/>
                <a:cs typeface="Verdana"/>
              </a:rPr>
              <a:t> and </a:t>
            </a:r>
            <a:r>
              <a:rPr lang="sv-SE" sz="3200" dirty="0" err="1" smtClean="0">
                <a:latin typeface="Verdana"/>
                <a:cs typeface="Verdana"/>
              </a:rPr>
              <a:t>continuing</a:t>
            </a:r>
            <a:r>
              <a:rPr lang="sv-SE" sz="3200" dirty="0" smtClean="0">
                <a:latin typeface="Verdana"/>
                <a:cs typeface="Verdana"/>
              </a:rPr>
              <a:t> dental </a:t>
            </a:r>
            <a:r>
              <a:rPr lang="sv-SE" sz="3200" dirty="0" err="1" smtClean="0">
                <a:latin typeface="Verdana"/>
                <a:cs typeface="Verdana"/>
              </a:rPr>
              <a:t>education</a:t>
            </a:r>
            <a:endParaRPr lang="sv-SE" sz="3200" dirty="0">
              <a:latin typeface="Verdana"/>
              <a:cs typeface="Verdana"/>
            </a:endParaRPr>
          </a:p>
        </p:txBody>
      </p:sp>
    </p:spTree>
    <p:extLst>
      <p:ext uri="{BB962C8B-B14F-4D97-AF65-F5344CB8AC3E}">
        <p14:creationId xmlns:p14="http://schemas.microsoft.com/office/powerpoint/2010/main" val="24928078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3"/>
          <p:cNvSpPr txBox="1">
            <a:spLocks noGrp="1"/>
          </p:cNvSpPr>
          <p:nvPr/>
        </p:nvSpPr>
        <p:spPr bwMode="auto">
          <a:xfrm>
            <a:off x="6553200" y="6477000"/>
            <a:ext cx="1905000" cy="228600"/>
          </a:xfrm>
          <a:prstGeom prst="rect">
            <a:avLst/>
          </a:prstGeom>
          <a:noFill/>
          <a:ln>
            <a:miter lim="800000"/>
            <a:headEnd/>
            <a:tailEnd/>
          </a:ln>
        </p:spPr>
        <p:txBody>
          <a:bodyPr/>
          <a:lstStyle/>
          <a:p>
            <a:pPr algn="r">
              <a:defRPr/>
            </a:pPr>
            <a:fld id="{16846155-D289-4A86-9619-F6B0A62F4848}" type="datetime4">
              <a:rPr lang="sv-SE" sz="800">
                <a:solidFill>
                  <a:schemeClr val="bg1"/>
                </a:solidFill>
                <a:latin typeface="+mn-lt"/>
              </a:rPr>
              <a:pPr algn="r">
                <a:defRPr/>
              </a:pPr>
              <a:t>juni 11, 2012</a:t>
            </a:fld>
            <a:endParaRPr lang="sv-SE" sz="800">
              <a:solidFill>
                <a:schemeClr val="bg1"/>
              </a:solidFill>
              <a:latin typeface="+mn-lt"/>
            </a:endParaRPr>
          </a:p>
        </p:txBody>
      </p:sp>
      <p:sp>
        <p:nvSpPr>
          <p:cNvPr id="7" name="Platshållare för bildnummer 5"/>
          <p:cNvSpPr txBox="1">
            <a:spLocks noGrp="1"/>
          </p:cNvSpPr>
          <p:nvPr/>
        </p:nvSpPr>
        <p:spPr bwMode="auto">
          <a:xfrm>
            <a:off x="8229600" y="6477000"/>
            <a:ext cx="685800" cy="228600"/>
          </a:xfrm>
          <a:prstGeom prst="rect">
            <a:avLst/>
          </a:prstGeom>
          <a:noFill/>
          <a:ln>
            <a:miter lim="800000"/>
            <a:headEnd/>
            <a:tailEnd/>
          </a:ln>
        </p:spPr>
        <p:txBody>
          <a:bodyPr/>
          <a:lstStyle/>
          <a:p>
            <a:pPr algn="r">
              <a:defRPr/>
            </a:pPr>
            <a:fld id="{67EBB2B5-812C-47DE-879D-E4508C8263F1}" type="slidenum">
              <a:rPr lang="sv-SE" sz="800" b="1">
                <a:solidFill>
                  <a:schemeClr val="bg1"/>
                </a:solidFill>
                <a:latin typeface="+mn-lt"/>
              </a:rPr>
              <a:pPr algn="r">
                <a:defRPr/>
              </a:pPr>
              <a:t>17</a:t>
            </a:fld>
            <a:endParaRPr lang="sv-SE" sz="800" b="1">
              <a:solidFill>
                <a:schemeClr val="bg1"/>
              </a:solidFill>
              <a:latin typeface="+mn-lt"/>
            </a:endParaRPr>
          </a:p>
        </p:txBody>
      </p:sp>
      <p:sp>
        <p:nvSpPr>
          <p:cNvPr id="5128" name="Rectangle 2"/>
          <p:cNvSpPr>
            <a:spLocks noGrp="1" noChangeArrowheads="1"/>
          </p:cNvSpPr>
          <p:nvPr>
            <p:ph type="title" idx="4294967295"/>
          </p:nvPr>
        </p:nvSpPr>
        <p:spPr>
          <a:xfrm>
            <a:off x="755576" y="836712"/>
            <a:ext cx="7772400" cy="647700"/>
          </a:xfrm>
        </p:spPr>
        <p:txBody>
          <a:bodyPr/>
          <a:lstStyle/>
          <a:p>
            <a:r>
              <a:rPr lang="sv-SE" sz="4000" b="0" dirty="0" smtClean="0">
                <a:latin typeface="Verdana"/>
                <a:cs typeface="Verdana"/>
              </a:rPr>
              <a:t>Child </a:t>
            </a:r>
            <a:r>
              <a:rPr lang="sv-SE" sz="4000" b="0" dirty="0" err="1" smtClean="0">
                <a:latin typeface="Verdana"/>
                <a:cs typeface="Verdana"/>
              </a:rPr>
              <a:t>maltreatment</a:t>
            </a:r>
            <a:endParaRPr lang="sv-SE" sz="4400" b="0" dirty="0" smtClean="0">
              <a:latin typeface="Verdana"/>
              <a:cs typeface="Verdana"/>
            </a:endParaRPr>
          </a:p>
        </p:txBody>
      </p:sp>
      <p:sp>
        <p:nvSpPr>
          <p:cNvPr id="5129" name="Rectangle 3"/>
          <p:cNvSpPr>
            <a:spLocks noGrp="1" noChangeArrowheads="1"/>
          </p:cNvSpPr>
          <p:nvPr>
            <p:ph type="body" idx="4294967295"/>
          </p:nvPr>
        </p:nvSpPr>
        <p:spPr>
          <a:xfrm>
            <a:off x="611560" y="2420888"/>
            <a:ext cx="7848872" cy="2016224"/>
          </a:xfrm>
          <a:noFill/>
        </p:spPr>
        <p:txBody>
          <a:bodyPr/>
          <a:lstStyle/>
          <a:p>
            <a:pPr eaLnBrk="1" hangingPunct="1">
              <a:buFont typeface="Wingdings" pitchFamily="2" charset="2"/>
              <a:buNone/>
            </a:pPr>
            <a:r>
              <a:rPr lang="sv-SE" sz="2800" dirty="0" smtClean="0">
                <a:latin typeface="Verdana"/>
                <a:cs typeface="Verdana"/>
              </a:rPr>
              <a:t>	</a:t>
            </a:r>
            <a:r>
              <a:rPr lang="sv-SE" sz="3600" dirty="0" err="1" smtClean="0">
                <a:latin typeface="Verdana"/>
                <a:cs typeface="Verdana"/>
              </a:rPr>
              <a:t>when</a:t>
            </a:r>
            <a:r>
              <a:rPr lang="sv-SE" sz="3600" dirty="0" smtClean="0">
                <a:latin typeface="Verdana"/>
                <a:cs typeface="Verdana"/>
              </a:rPr>
              <a:t> an </a:t>
            </a:r>
            <a:r>
              <a:rPr lang="sv-SE" sz="3600" dirty="0" err="1" smtClean="0">
                <a:latin typeface="Verdana"/>
                <a:cs typeface="Verdana"/>
              </a:rPr>
              <a:t>adult</a:t>
            </a:r>
            <a:r>
              <a:rPr lang="sv-SE" sz="3600" dirty="0" smtClean="0">
                <a:latin typeface="Verdana"/>
                <a:cs typeface="Verdana"/>
              </a:rPr>
              <a:t> </a:t>
            </a:r>
            <a:r>
              <a:rPr lang="sv-SE" sz="3600" dirty="0" err="1" smtClean="0">
                <a:latin typeface="Verdana"/>
                <a:cs typeface="Verdana"/>
              </a:rPr>
              <a:t>subjects</a:t>
            </a:r>
            <a:r>
              <a:rPr lang="sv-SE" sz="3600" dirty="0" smtClean="0">
                <a:latin typeface="Verdana"/>
                <a:cs typeface="Verdana"/>
              </a:rPr>
              <a:t> a </a:t>
            </a:r>
            <a:r>
              <a:rPr lang="sv-SE" sz="3600" dirty="0" err="1" smtClean="0">
                <a:latin typeface="Verdana"/>
                <a:cs typeface="Verdana"/>
              </a:rPr>
              <a:t>child</a:t>
            </a:r>
            <a:r>
              <a:rPr lang="sv-SE" sz="3600" dirty="0" smtClean="0">
                <a:latin typeface="Verdana"/>
                <a:cs typeface="Verdana"/>
              </a:rPr>
              <a:t> to </a:t>
            </a:r>
            <a:r>
              <a:rPr lang="sv-SE" sz="3600" dirty="0" err="1" smtClean="0">
                <a:latin typeface="Verdana"/>
                <a:cs typeface="Verdana"/>
              </a:rPr>
              <a:t>physical</a:t>
            </a:r>
            <a:r>
              <a:rPr lang="sv-SE" sz="3600" dirty="0" smtClean="0">
                <a:latin typeface="Verdana"/>
                <a:cs typeface="Verdana"/>
              </a:rPr>
              <a:t> or </a:t>
            </a:r>
            <a:r>
              <a:rPr lang="sv-SE" sz="3600" dirty="0" err="1" smtClean="0">
                <a:latin typeface="Verdana"/>
                <a:cs typeface="Verdana"/>
              </a:rPr>
              <a:t>psychological</a:t>
            </a:r>
            <a:r>
              <a:rPr lang="sv-SE" sz="3600" dirty="0" smtClean="0">
                <a:latin typeface="Verdana"/>
                <a:cs typeface="Verdana"/>
              </a:rPr>
              <a:t> </a:t>
            </a:r>
            <a:r>
              <a:rPr lang="sv-SE" sz="3600" dirty="0" err="1" smtClean="0">
                <a:latin typeface="Verdana"/>
                <a:cs typeface="Verdana"/>
              </a:rPr>
              <a:t>violence</a:t>
            </a:r>
            <a:r>
              <a:rPr lang="sv-SE" sz="3600" dirty="0" smtClean="0">
                <a:latin typeface="Verdana"/>
                <a:cs typeface="Verdana"/>
              </a:rPr>
              <a:t>, </a:t>
            </a:r>
            <a:r>
              <a:rPr lang="sv-SE" sz="3600" dirty="0" err="1" smtClean="0">
                <a:latin typeface="Verdana"/>
                <a:cs typeface="Verdana"/>
              </a:rPr>
              <a:t>sexual</a:t>
            </a:r>
            <a:r>
              <a:rPr lang="sv-SE" sz="3600" dirty="0" smtClean="0">
                <a:latin typeface="Verdana"/>
                <a:cs typeface="Verdana"/>
              </a:rPr>
              <a:t> </a:t>
            </a:r>
            <a:r>
              <a:rPr lang="sv-SE" sz="3600" dirty="0" err="1" smtClean="0">
                <a:latin typeface="Verdana"/>
                <a:cs typeface="Verdana"/>
              </a:rPr>
              <a:t>assault</a:t>
            </a:r>
            <a:r>
              <a:rPr lang="sv-SE" sz="3600" dirty="0" smtClean="0">
                <a:latin typeface="Verdana"/>
                <a:cs typeface="Verdana"/>
              </a:rPr>
              <a:t>, </a:t>
            </a:r>
            <a:r>
              <a:rPr lang="sv-SE" sz="3600" dirty="0" err="1" smtClean="0">
                <a:latin typeface="Verdana"/>
                <a:cs typeface="Verdana"/>
              </a:rPr>
              <a:t>humiliating</a:t>
            </a:r>
            <a:r>
              <a:rPr lang="sv-SE" sz="3600" dirty="0" smtClean="0">
                <a:latin typeface="Verdana"/>
                <a:cs typeface="Verdana"/>
              </a:rPr>
              <a:t> </a:t>
            </a:r>
            <a:r>
              <a:rPr lang="sv-SE" sz="3600" dirty="0" err="1" smtClean="0">
                <a:latin typeface="Verdana"/>
                <a:cs typeface="Verdana"/>
              </a:rPr>
              <a:t>treatment</a:t>
            </a:r>
            <a:r>
              <a:rPr lang="sv-SE" sz="3600" dirty="0" smtClean="0">
                <a:latin typeface="Verdana"/>
                <a:cs typeface="Verdana"/>
              </a:rPr>
              <a:t> or </a:t>
            </a:r>
            <a:r>
              <a:rPr lang="sv-SE" sz="3600" dirty="0" err="1" smtClean="0">
                <a:latin typeface="Verdana"/>
                <a:cs typeface="Verdana"/>
              </a:rPr>
              <a:t>fails</a:t>
            </a:r>
            <a:r>
              <a:rPr lang="sv-SE" sz="3600" dirty="0" smtClean="0">
                <a:latin typeface="Verdana"/>
                <a:cs typeface="Verdana"/>
              </a:rPr>
              <a:t> to </a:t>
            </a:r>
            <a:r>
              <a:rPr lang="sv-SE" sz="3600" dirty="0" err="1" smtClean="0">
                <a:latin typeface="Verdana"/>
                <a:cs typeface="Verdana"/>
              </a:rPr>
              <a:t>meet</a:t>
            </a:r>
            <a:r>
              <a:rPr lang="sv-SE" sz="3600" dirty="0" smtClean="0">
                <a:latin typeface="Verdana"/>
                <a:cs typeface="Verdana"/>
              </a:rPr>
              <a:t> the </a:t>
            </a:r>
            <a:r>
              <a:rPr lang="sv-SE" sz="3600" dirty="0" err="1" smtClean="0">
                <a:latin typeface="Verdana"/>
                <a:cs typeface="Verdana"/>
              </a:rPr>
              <a:t>child’s</a:t>
            </a:r>
            <a:r>
              <a:rPr lang="sv-SE" sz="3600" dirty="0" smtClean="0">
                <a:latin typeface="Verdana"/>
                <a:cs typeface="Verdana"/>
              </a:rPr>
              <a:t> </a:t>
            </a:r>
            <a:r>
              <a:rPr lang="sv-SE" sz="3600" dirty="0" err="1" smtClean="0">
                <a:latin typeface="Verdana"/>
                <a:cs typeface="Verdana"/>
              </a:rPr>
              <a:t>basic</a:t>
            </a:r>
            <a:r>
              <a:rPr lang="sv-SE" sz="3600" dirty="0" smtClean="0">
                <a:latin typeface="Verdana"/>
                <a:cs typeface="Verdana"/>
              </a:rPr>
              <a:t> </a:t>
            </a:r>
            <a:r>
              <a:rPr lang="sv-SE" sz="3600" dirty="0" err="1" smtClean="0">
                <a:latin typeface="Verdana"/>
                <a:cs typeface="Verdana"/>
              </a:rPr>
              <a:t>needs</a:t>
            </a:r>
            <a:endParaRPr lang="sv-SE" sz="4000" dirty="0" smtClean="0">
              <a:latin typeface="Verdana"/>
              <a:cs typeface="Verdana"/>
            </a:endParaRPr>
          </a:p>
        </p:txBody>
      </p:sp>
      <p:sp>
        <p:nvSpPr>
          <p:cNvPr id="5130" name="Text Box 4"/>
          <p:cNvSpPr txBox="1">
            <a:spLocks noChangeArrowheads="1"/>
          </p:cNvSpPr>
          <p:nvPr/>
        </p:nvSpPr>
        <p:spPr bwMode="auto">
          <a:xfrm>
            <a:off x="2267745" y="6500813"/>
            <a:ext cx="6871494" cy="307777"/>
          </a:xfrm>
          <a:prstGeom prst="rect">
            <a:avLst/>
          </a:prstGeom>
          <a:noFill/>
          <a:ln w="9525">
            <a:noFill/>
            <a:miter lim="800000"/>
            <a:headEnd/>
            <a:tailEnd/>
          </a:ln>
        </p:spPr>
        <p:txBody>
          <a:bodyPr wrap="square">
            <a:spAutoFit/>
          </a:bodyPr>
          <a:lstStyle/>
          <a:p>
            <a:pPr algn="r"/>
            <a:r>
              <a:rPr lang="en-GB" sz="1400" dirty="0">
                <a:latin typeface="Verdana"/>
                <a:cs typeface="Verdana"/>
              </a:rPr>
              <a:t>SOU 2001:72 Child abuse- prevention and Protection (in Swedish) 2001.</a:t>
            </a:r>
            <a:endParaRPr lang="sv-SE" sz="1400" dirty="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pPr>
              <a:defRPr/>
            </a:pPr>
            <a:r>
              <a:rPr lang="sv-SE" smtClean="0"/>
              <a:t>Therese Kvist</a:t>
            </a:r>
            <a:endParaRPr lang="sv-SE"/>
          </a:p>
        </p:txBody>
      </p:sp>
      <p:sp>
        <p:nvSpPr>
          <p:cNvPr id="6" name="Rectangle 2"/>
          <p:cNvSpPr>
            <a:spLocks noChangeArrowheads="1"/>
          </p:cNvSpPr>
          <p:nvPr/>
        </p:nvSpPr>
        <p:spPr bwMode="auto">
          <a:xfrm>
            <a:off x="611560" y="260648"/>
            <a:ext cx="6696075" cy="792162"/>
          </a:xfrm>
          <a:prstGeom prst="rect">
            <a:avLst/>
          </a:prstGeom>
          <a:noFill/>
          <a:ln w="9525">
            <a:noFill/>
            <a:miter lim="800000"/>
            <a:headEnd/>
            <a:tailEnd/>
          </a:ln>
        </p:spPr>
        <p:txBody>
          <a:bodyPr/>
          <a:lstStyle/>
          <a:p>
            <a:pPr eaLnBrk="1" hangingPunct="1"/>
            <a:r>
              <a:rPr lang="sv-SE" sz="4000" dirty="0" smtClean="0">
                <a:solidFill>
                  <a:schemeClr val="accent1"/>
                </a:solidFill>
                <a:latin typeface="Verdana"/>
                <a:cs typeface="Verdana"/>
              </a:rPr>
              <a:t>Child abuse </a:t>
            </a:r>
            <a:r>
              <a:rPr lang="sv-SE" sz="4000" dirty="0" err="1" smtClean="0">
                <a:solidFill>
                  <a:schemeClr val="accent1"/>
                </a:solidFill>
                <a:latin typeface="Verdana"/>
                <a:cs typeface="Verdana"/>
              </a:rPr>
              <a:t>reported</a:t>
            </a:r>
            <a:r>
              <a:rPr lang="sv-SE" sz="4000" dirty="0" smtClean="0">
                <a:solidFill>
                  <a:schemeClr val="accent1"/>
                </a:solidFill>
                <a:latin typeface="Verdana"/>
                <a:cs typeface="Verdana"/>
              </a:rPr>
              <a:t> </a:t>
            </a:r>
            <a:r>
              <a:rPr lang="sv-SE" sz="4000" dirty="0" err="1" smtClean="0">
                <a:solidFill>
                  <a:schemeClr val="accent1"/>
                </a:solidFill>
                <a:latin typeface="Verdana"/>
                <a:cs typeface="Verdana"/>
              </a:rPr>
              <a:t>to</a:t>
            </a:r>
            <a:r>
              <a:rPr lang="sv-SE" sz="4000" dirty="0" smtClean="0">
                <a:solidFill>
                  <a:schemeClr val="accent1"/>
                </a:solidFill>
                <a:latin typeface="Verdana"/>
                <a:cs typeface="Verdana"/>
              </a:rPr>
              <a:t> </a:t>
            </a:r>
          </a:p>
          <a:p>
            <a:pPr eaLnBrk="1" hangingPunct="1"/>
            <a:r>
              <a:rPr lang="sv-SE" sz="4000" dirty="0" err="1" smtClean="0">
                <a:solidFill>
                  <a:schemeClr val="accent1"/>
                </a:solidFill>
                <a:latin typeface="Verdana"/>
                <a:cs typeface="Verdana"/>
              </a:rPr>
              <a:t>police</a:t>
            </a:r>
            <a:r>
              <a:rPr lang="sv-SE" sz="4000" dirty="0" smtClean="0">
                <a:solidFill>
                  <a:schemeClr val="accent1"/>
                </a:solidFill>
                <a:latin typeface="Verdana"/>
                <a:cs typeface="Verdana"/>
              </a:rPr>
              <a:t> in Sweden</a:t>
            </a:r>
            <a:endParaRPr lang="sv-SE" sz="4000" dirty="0">
              <a:solidFill>
                <a:schemeClr val="accent1"/>
              </a:solidFill>
              <a:latin typeface="Verdana"/>
              <a:cs typeface="Verdana"/>
            </a:endParaRPr>
          </a:p>
        </p:txBody>
      </p:sp>
      <p:pic>
        <p:nvPicPr>
          <p:cNvPr id="317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597" y="2132856"/>
            <a:ext cx="7602763" cy="4010846"/>
          </a:xfrm>
          <a:prstGeom prst="rect">
            <a:avLst/>
          </a:prstGeom>
          <a:noFill/>
          <a:ln w="9525">
            <a:noFill/>
            <a:miter lim="800000"/>
            <a:headEnd/>
            <a:tailEnd/>
          </a:ln>
        </p:spPr>
      </p:pic>
      <p:sp>
        <p:nvSpPr>
          <p:cNvPr id="8" name="Text Box 9"/>
          <p:cNvSpPr txBox="1">
            <a:spLocks noChangeArrowheads="1"/>
          </p:cNvSpPr>
          <p:nvPr/>
        </p:nvSpPr>
        <p:spPr bwMode="auto">
          <a:xfrm>
            <a:off x="8244408" y="6381329"/>
            <a:ext cx="899592" cy="276999"/>
          </a:xfrm>
          <a:prstGeom prst="rect">
            <a:avLst/>
          </a:prstGeom>
          <a:noFill/>
          <a:ln w="9525">
            <a:noFill/>
            <a:miter lim="800000"/>
            <a:headEnd/>
            <a:tailEnd/>
          </a:ln>
          <a:effectLst/>
        </p:spPr>
        <p:txBody>
          <a:bodyPr wrap="square">
            <a:spAutoFit/>
          </a:bodyPr>
          <a:lstStyle/>
          <a:p>
            <a:r>
              <a:rPr lang="sv-SE" sz="1200" dirty="0" smtClean="0">
                <a:latin typeface="+mn-lt"/>
              </a:rPr>
              <a:t>BRÅ 2010</a:t>
            </a:r>
            <a:endParaRPr lang="sv-SE" sz="1200" dirty="0">
              <a:latin typeface="+mn-lt"/>
            </a:endParaRPr>
          </a:p>
        </p:txBody>
      </p:sp>
      <p:cxnSp>
        <p:nvCxnSpPr>
          <p:cNvPr id="5" name="Rak 4"/>
          <p:cNvCxnSpPr/>
          <p:nvPr/>
        </p:nvCxnSpPr>
        <p:spPr bwMode="auto">
          <a:xfrm flipV="1">
            <a:off x="6948264" y="4221088"/>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Rak 9"/>
          <p:cNvCxnSpPr/>
          <p:nvPr/>
        </p:nvCxnSpPr>
        <p:spPr bwMode="auto">
          <a:xfrm>
            <a:off x="6948264" y="4221088"/>
            <a:ext cx="6480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ruta 11"/>
          <p:cNvSpPr txBox="1"/>
          <p:nvPr/>
        </p:nvSpPr>
        <p:spPr>
          <a:xfrm>
            <a:off x="7596336" y="3975447"/>
            <a:ext cx="1297801" cy="461665"/>
          </a:xfrm>
          <a:prstGeom prst="rect">
            <a:avLst/>
          </a:prstGeom>
          <a:noFill/>
        </p:spPr>
        <p:txBody>
          <a:bodyPr wrap="none" rtlCol="0">
            <a:spAutoFit/>
          </a:bodyPr>
          <a:lstStyle/>
          <a:p>
            <a:r>
              <a:rPr lang="sv-SE" dirty="0" smtClean="0">
                <a:latin typeface="Verdana"/>
                <a:cs typeface="Verdana"/>
              </a:rPr>
              <a:t>0-6 yrs</a:t>
            </a:r>
            <a:endParaRPr lang="sv-SE" dirty="0">
              <a:latin typeface="Verdana"/>
              <a:cs typeface="Verdana"/>
            </a:endParaRPr>
          </a:p>
        </p:txBody>
      </p:sp>
      <p:sp>
        <p:nvSpPr>
          <p:cNvPr id="15" name="textruta 14"/>
          <p:cNvSpPr txBox="1"/>
          <p:nvPr/>
        </p:nvSpPr>
        <p:spPr>
          <a:xfrm>
            <a:off x="7596336" y="3068960"/>
            <a:ext cx="1493468" cy="461665"/>
          </a:xfrm>
          <a:prstGeom prst="rect">
            <a:avLst/>
          </a:prstGeom>
          <a:noFill/>
        </p:spPr>
        <p:txBody>
          <a:bodyPr wrap="none" rtlCol="0">
            <a:spAutoFit/>
          </a:bodyPr>
          <a:lstStyle/>
          <a:p>
            <a:r>
              <a:rPr lang="sv-SE" dirty="0">
                <a:latin typeface="Verdana"/>
                <a:cs typeface="Verdana"/>
              </a:rPr>
              <a:t>7</a:t>
            </a:r>
            <a:r>
              <a:rPr lang="sv-SE" dirty="0" smtClean="0">
                <a:latin typeface="Verdana"/>
                <a:cs typeface="Verdana"/>
              </a:rPr>
              <a:t>-14 yrs</a:t>
            </a:r>
            <a:endParaRPr lang="sv-SE" dirty="0">
              <a:latin typeface="Verdana"/>
              <a:cs typeface="Verdana"/>
            </a:endParaRPr>
          </a:p>
        </p:txBody>
      </p:sp>
      <p:cxnSp>
        <p:nvCxnSpPr>
          <p:cNvPr id="16" name="Rak 15"/>
          <p:cNvCxnSpPr/>
          <p:nvPr/>
        </p:nvCxnSpPr>
        <p:spPr bwMode="auto">
          <a:xfrm>
            <a:off x="7244680" y="3284984"/>
            <a:ext cx="3516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defRPr/>
            </a:pPr>
            <a:r>
              <a:rPr lang="sv-SE" smtClean="0"/>
              <a:t>Therese Kvist</a:t>
            </a:r>
            <a:endParaRPr lang="sv-SE"/>
          </a:p>
        </p:txBody>
      </p:sp>
      <p:pic>
        <p:nvPicPr>
          <p:cNvPr id="5" name="Picture 2" descr="världskarta"/>
          <p:cNvPicPr>
            <a:picLocks noChangeAspect="1" noChangeArrowheads="1"/>
          </p:cNvPicPr>
          <p:nvPr/>
        </p:nvPicPr>
        <p:blipFill>
          <a:blip r:embed="rId2" cstate="print">
            <a:lum bright="54000"/>
          </a:blip>
          <a:stretch>
            <a:fillRect/>
          </a:stretch>
        </p:blipFill>
        <p:spPr bwMode="auto">
          <a:xfrm>
            <a:off x="899592" y="2134211"/>
            <a:ext cx="6916749" cy="4319125"/>
          </a:xfrm>
          <a:prstGeom prst="rect">
            <a:avLst/>
          </a:prstGeom>
          <a:noFill/>
          <a:ln>
            <a:noFill/>
          </a:ln>
        </p:spPr>
      </p:pic>
      <p:sp>
        <p:nvSpPr>
          <p:cNvPr id="6" name="textruta 5"/>
          <p:cNvSpPr txBox="1">
            <a:spLocks noChangeArrowheads="1"/>
          </p:cNvSpPr>
          <p:nvPr/>
        </p:nvSpPr>
        <p:spPr bwMode="auto">
          <a:xfrm>
            <a:off x="3216423" y="2854192"/>
            <a:ext cx="2989460" cy="861774"/>
          </a:xfrm>
          <a:prstGeom prst="rect">
            <a:avLst/>
          </a:prstGeom>
          <a:noFill/>
          <a:ln w="9525">
            <a:noFill/>
            <a:miter lim="800000"/>
            <a:headEnd/>
            <a:tailEnd/>
          </a:ln>
        </p:spPr>
        <p:txBody>
          <a:bodyPr wrap="square">
            <a:spAutoFit/>
          </a:bodyPr>
          <a:ls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sz="1000" b="1" dirty="0"/>
              <a:t>United Kingdom</a:t>
            </a:r>
          </a:p>
          <a:p>
            <a:r>
              <a:rPr lang="sv-SE" sz="1000" dirty="0" err="1"/>
              <a:t>Neglect</a:t>
            </a:r>
            <a:r>
              <a:rPr lang="sv-SE" sz="1000" dirty="0"/>
              <a:t> 44%</a:t>
            </a:r>
          </a:p>
          <a:p>
            <a:r>
              <a:rPr lang="sv-SE" sz="1000" dirty="0" err="1"/>
              <a:t>Physical</a:t>
            </a:r>
            <a:r>
              <a:rPr lang="sv-SE" sz="1000" dirty="0"/>
              <a:t> </a:t>
            </a:r>
            <a:r>
              <a:rPr lang="sv-SE" sz="1000" dirty="0" err="1"/>
              <a:t>abuse</a:t>
            </a:r>
            <a:r>
              <a:rPr lang="sv-SE" sz="1000" dirty="0"/>
              <a:t> 15%</a:t>
            </a:r>
          </a:p>
          <a:p>
            <a:r>
              <a:rPr lang="sv-SE" sz="1000" dirty="0" err="1"/>
              <a:t>Psychological</a:t>
            </a:r>
            <a:r>
              <a:rPr lang="sv-SE" sz="1000" dirty="0"/>
              <a:t> </a:t>
            </a:r>
            <a:r>
              <a:rPr lang="sv-SE" sz="1000" dirty="0" err="1"/>
              <a:t>abuse</a:t>
            </a:r>
            <a:r>
              <a:rPr lang="sv-SE" sz="1000" dirty="0"/>
              <a:t> 23%</a:t>
            </a:r>
          </a:p>
          <a:p>
            <a:r>
              <a:rPr lang="sv-SE" sz="1000" dirty="0" err="1"/>
              <a:t>Sexual</a:t>
            </a:r>
            <a:r>
              <a:rPr lang="sv-SE" sz="1000" dirty="0"/>
              <a:t> </a:t>
            </a:r>
            <a:r>
              <a:rPr lang="sv-SE" sz="1000" dirty="0" err="1"/>
              <a:t>abuse</a:t>
            </a:r>
            <a:r>
              <a:rPr lang="sv-SE" sz="1000" dirty="0"/>
              <a:t> 7%</a:t>
            </a:r>
          </a:p>
        </p:txBody>
      </p:sp>
      <p:sp>
        <p:nvSpPr>
          <p:cNvPr id="7" name="textruta 6"/>
          <p:cNvSpPr txBox="1">
            <a:spLocks noChangeArrowheads="1"/>
          </p:cNvSpPr>
          <p:nvPr/>
        </p:nvSpPr>
        <p:spPr bwMode="auto">
          <a:xfrm>
            <a:off x="1449800" y="3359314"/>
            <a:ext cx="2822180" cy="861774"/>
          </a:xfrm>
          <a:prstGeom prst="rect">
            <a:avLst/>
          </a:prstGeom>
          <a:noFill/>
          <a:ln w="9525">
            <a:noFill/>
            <a:miter lim="800000"/>
            <a:headEnd/>
            <a:tailEnd/>
          </a:ln>
        </p:spPr>
        <p:txBody>
          <a:bodyPr wrap="square">
            <a:spAutoFit/>
          </a:bodyPr>
          <a:ls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sz="1000" b="1" dirty="0"/>
              <a:t>USA</a:t>
            </a:r>
          </a:p>
          <a:p>
            <a:r>
              <a:rPr lang="sv-SE" sz="1000" dirty="0" err="1"/>
              <a:t>Neglect</a:t>
            </a:r>
            <a:r>
              <a:rPr lang="sv-SE" sz="1000" dirty="0"/>
              <a:t> 60%</a:t>
            </a:r>
          </a:p>
          <a:p>
            <a:r>
              <a:rPr lang="sv-SE" sz="1000" dirty="0" err="1"/>
              <a:t>Physical</a:t>
            </a:r>
            <a:r>
              <a:rPr lang="sv-SE" sz="1000" dirty="0"/>
              <a:t> </a:t>
            </a:r>
            <a:r>
              <a:rPr lang="sv-SE" sz="1000" dirty="0" err="1"/>
              <a:t>abuse</a:t>
            </a:r>
            <a:r>
              <a:rPr lang="sv-SE" sz="1000" dirty="0"/>
              <a:t> 10%</a:t>
            </a:r>
          </a:p>
          <a:p>
            <a:r>
              <a:rPr lang="sv-SE" sz="1000" dirty="0" err="1"/>
              <a:t>Psychological</a:t>
            </a:r>
            <a:r>
              <a:rPr lang="sv-SE" sz="1000" dirty="0"/>
              <a:t> </a:t>
            </a:r>
            <a:r>
              <a:rPr lang="sv-SE" sz="1000" dirty="0" err="1"/>
              <a:t>abuse</a:t>
            </a:r>
            <a:r>
              <a:rPr lang="sv-SE" sz="1000" dirty="0"/>
              <a:t> 11%</a:t>
            </a:r>
          </a:p>
          <a:p>
            <a:r>
              <a:rPr lang="sv-SE" sz="1000" dirty="0" err="1"/>
              <a:t>Sexual</a:t>
            </a:r>
            <a:r>
              <a:rPr lang="sv-SE" sz="1000" dirty="0"/>
              <a:t> </a:t>
            </a:r>
            <a:r>
              <a:rPr lang="sv-SE" sz="1000" dirty="0" err="1"/>
              <a:t>abuse</a:t>
            </a:r>
            <a:r>
              <a:rPr lang="sv-SE" sz="1000" dirty="0"/>
              <a:t> 7%</a:t>
            </a:r>
          </a:p>
        </p:txBody>
      </p:sp>
      <p:sp>
        <p:nvSpPr>
          <p:cNvPr id="8" name="textruta 7"/>
          <p:cNvSpPr txBox="1">
            <a:spLocks noChangeArrowheads="1"/>
          </p:cNvSpPr>
          <p:nvPr/>
        </p:nvSpPr>
        <p:spPr bwMode="auto">
          <a:xfrm>
            <a:off x="1331640" y="2351202"/>
            <a:ext cx="2987020" cy="861774"/>
          </a:xfrm>
          <a:prstGeom prst="rect">
            <a:avLst/>
          </a:prstGeom>
          <a:noFill/>
          <a:ln w="9525">
            <a:noFill/>
            <a:miter lim="800000"/>
            <a:headEnd/>
            <a:tailEnd/>
          </a:ln>
        </p:spPr>
        <p:txBody>
          <a:bodyPr wrap="square">
            <a:spAutoFit/>
          </a:bodyPr>
          <a:ls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sz="1000" b="1" dirty="0"/>
              <a:t>Canada</a:t>
            </a:r>
          </a:p>
          <a:p>
            <a:r>
              <a:rPr lang="sv-SE" sz="1000" dirty="0" err="1"/>
              <a:t>Neglect</a:t>
            </a:r>
            <a:r>
              <a:rPr lang="sv-SE" sz="1000" dirty="0"/>
              <a:t> 38%</a:t>
            </a:r>
          </a:p>
          <a:p>
            <a:r>
              <a:rPr lang="sv-SE" sz="1000" dirty="0" err="1"/>
              <a:t>Physical</a:t>
            </a:r>
            <a:r>
              <a:rPr lang="sv-SE" sz="1000" dirty="0"/>
              <a:t> </a:t>
            </a:r>
            <a:r>
              <a:rPr lang="sv-SE" sz="1000" dirty="0" err="1"/>
              <a:t>abuse</a:t>
            </a:r>
            <a:r>
              <a:rPr lang="sv-SE" sz="1000" dirty="0"/>
              <a:t> 28%</a:t>
            </a:r>
          </a:p>
          <a:p>
            <a:r>
              <a:rPr lang="sv-SE" sz="1000" dirty="0" err="1"/>
              <a:t>Psychological</a:t>
            </a:r>
            <a:r>
              <a:rPr lang="sv-SE" sz="1000" dirty="0"/>
              <a:t> </a:t>
            </a:r>
            <a:r>
              <a:rPr lang="sv-SE" sz="1000" dirty="0" err="1"/>
              <a:t>abuse</a:t>
            </a:r>
            <a:r>
              <a:rPr lang="sv-SE" sz="1000" dirty="0"/>
              <a:t> 23%</a:t>
            </a:r>
          </a:p>
          <a:p>
            <a:r>
              <a:rPr lang="sv-SE" sz="1000" dirty="0" err="1"/>
              <a:t>Sexual</a:t>
            </a:r>
            <a:r>
              <a:rPr lang="sv-SE" sz="1000" dirty="0"/>
              <a:t> </a:t>
            </a:r>
            <a:r>
              <a:rPr lang="sv-SE" sz="1000" dirty="0" err="1"/>
              <a:t>abuse</a:t>
            </a:r>
            <a:r>
              <a:rPr lang="sv-SE" sz="1000" dirty="0"/>
              <a:t> 9%</a:t>
            </a:r>
          </a:p>
        </p:txBody>
      </p:sp>
      <p:sp>
        <p:nvSpPr>
          <p:cNvPr id="9" name="textruta 8"/>
          <p:cNvSpPr txBox="1">
            <a:spLocks noChangeArrowheads="1"/>
          </p:cNvSpPr>
          <p:nvPr/>
        </p:nvSpPr>
        <p:spPr bwMode="auto">
          <a:xfrm>
            <a:off x="5761444" y="5519554"/>
            <a:ext cx="2987020" cy="861774"/>
          </a:xfrm>
          <a:prstGeom prst="rect">
            <a:avLst/>
          </a:prstGeom>
          <a:noFill/>
          <a:ln w="9525">
            <a:noFill/>
            <a:miter lim="800000"/>
            <a:headEnd/>
            <a:tailEnd/>
          </a:ln>
        </p:spPr>
        <p:txBody>
          <a:bodyPr wrap="square">
            <a:spAutoFit/>
          </a:bodyPr>
          <a:ls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sz="1000" b="1" dirty="0"/>
              <a:t>Australia</a:t>
            </a:r>
          </a:p>
          <a:p>
            <a:r>
              <a:rPr lang="sv-SE" sz="1000" dirty="0" err="1"/>
              <a:t>Neglect</a:t>
            </a:r>
            <a:r>
              <a:rPr lang="sv-SE" sz="1000" dirty="0"/>
              <a:t> 34%</a:t>
            </a:r>
          </a:p>
          <a:p>
            <a:r>
              <a:rPr lang="sv-SE" sz="1000" dirty="0" err="1"/>
              <a:t>Physical</a:t>
            </a:r>
            <a:r>
              <a:rPr lang="sv-SE" sz="1000" dirty="0"/>
              <a:t> </a:t>
            </a:r>
            <a:r>
              <a:rPr lang="sv-SE" sz="1000" dirty="0" err="1"/>
              <a:t>abuse</a:t>
            </a:r>
            <a:r>
              <a:rPr lang="sv-SE" sz="1000" dirty="0"/>
              <a:t> 28%</a:t>
            </a:r>
          </a:p>
          <a:p>
            <a:r>
              <a:rPr lang="sv-SE" sz="1000" dirty="0" err="1"/>
              <a:t>Psychological</a:t>
            </a:r>
            <a:r>
              <a:rPr lang="sv-SE" sz="1000" dirty="0"/>
              <a:t> </a:t>
            </a:r>
            <a:r>
              <a:rPr lang="sv-SE" sz="1000" dirty="0" err="1"/>
              <a:t>abuse</a:t>
            </a:r>
            <a:r>
              <a:rPr lang="sv-SE" sz="1000" dirty="0"/>
              <a:t> 34%</a:t>
            </a:r>
          </a:p>
          <a:p>
            <a:r>
              <a:rPr lang="sv-SE" sz="1000" dirty="0" err="1"/>
              <a:t>Sexual</a:t>
            </a:r>
            <a:r>
              <a:rPr lang="sv-SE" sz="1000" dirty="0"/>
              <a:t> </a:t>
            </a:r>
            <a:r>
              <a:rPr lang="sv-SE" sz="1000" dirty="0" err="1"/>
              <a:t>abuse</a:t>
            </a:r>
            <a:r>
              <a:rPr lang="sv-SE" sz="1000" dirty="0"/>
              <a:t> 10%</a:t>
            </a:r>
          </a:p>
        </p:txBody>
      </p:sp>
      <p:sp>
        <p:nvSpPr>
          <p:cNvPr id="10" name="textruta 9"/>
          <p:cNvSpPr txBox="1">
            <a:spLocks noChangeArrowheads="1"/>
          </p:cNvSpPr>
          <p:nvPr/>
        </p:nvSpPr>
        <p:spPr bwMode="auto">
          <a:xfrm>
            <a:off x="4894908" y="2865130"/>
            <a:ext cx="2989460" cy="707886"/>
          </a:xfrm>
          <a:prstGeom prst="rect">
            <a:avLst/>
          </a:prstGeom>
          <a:noFill/>
          <a:ln w="9525">
            <a:noFill/>
            <a:miter lim="800000"/>
            <a:headEnd/>
            <a:tailEnd/>
          </a:ln>
        </p:spPr>
        <p:txBody>
          <a:bodyPr wrap="square">
            <a:spAutoFit/>
          </a:bodyPr>
          <a:ls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sz="1000" b="1" dirty="0" smtClean="0"/>
              <a:t>Sweden</a:t>
            </a:r>
            <a:endParaRPr lang="sv-SE" sz="1000" b="1" dirty="0"/>
          </a:p>
          <a:p>
            <a:r>
              <a:rPr lang="sv-SE" sz="1000" dirty="0" err="1" smtClean="0"/>
              <a:t>Neglect</a:t>
            </a:r>
            <a:r>
              <a:rPr lang="sv-SE" sz="1000" dirty="0" smtClean="0"/>
              <a:t> 1.4% </a:t>
            </a:r>
            <a:r>
              <a:rPr lang="sv-SE" sz="1000" baseline="30000" dirty="0" smtClean="0"/>
              <a:t>1</a:t>
            </a:r>
            <a:endParaRPr lang="sv-SE" sz="1000" baseline="30000" dirty="0"/>
          </a:p>
          <a:p>
            <a:r>
              <a:rPr lang="sv-SE" sz="1000" dirty="0" err="1"/>
              <a:t>Physical</a:t>
            </a:r>
            <a:r>
              <a:rPr lang="sv-SE" sz="1000" dirty="0"/>
              <a:t> </a:t>
            </a:r>
            <a:r>
              <a:rPr lang="sv-SE" sz="1000" dirty="0" err="1"/>
              <a:t>abuse</a:t>
            </a:r>
            <a:r>
              <a:rPr lang="sv-SE" sz="1000" dirty="0"/>
              <a:t> </a:t>
            </a:r>
            <a:r>
              <a:rPr lang="sv-SE" sz="1000" dirty="0" smtClean="0"/>
              <a:t>15%</a:t>
            </a:r>
            <a:r>
              <a:rPr lang="sv-SE" sz="1000" baseline="30000" dirty="0"/>
              <a:t>2</a:t>
            </a:r>
          </a:p>
          <a:p>
            <a:r>
              <a:rPr lang="sv-SE" sz="1000" dirty="0" err="1" smtClean="0"/>
              <a:t>Sexual</a:t>
            </a:r>
            <a:r>
              <a:rPr lang="sv-SE" sz="1000" dirty="0" smtClean="0"/>
              <a:t> </a:t>
            </a:r>
            <a:r>
              <a:rPr lang="sv-SE" sz="1000" dirty="0" err="1" smtClean="0"/>
              <a:t>abuse</a:t>
            </a:r>
            <a:r>
              <a:rPr lang="sv-SE" sz="1000" dirty="0" smtClean="0"/>
              <a:t>  3-10%</a:t>
            </a:r>
            <a:r>
              <a:rPr lang="sv-SE" sz="1000" baseline="30000" dirty="0"/>
              <a:t>3</a:t>
            </a:r>
          </a:p>
        </p:txBody>
      </p:sp>
    </p:spTree>
    <p:extLst>
      <p:ext uri="{BB962C8B-B14F-4D97-AF65-F5344CB8AC3E}">
        <p14:creationId xmlns:p14="http://schemas.microsoft.com/office/powerpoint/2010/main" val="2366098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836712"/>
            <a:ext cx="7772400" cy="1143000"/>
          </a:xfrm>
        </p:spPr>
        <p:txBody>
          <a:bodyPr/>
          <a:lstStyle/>
          <a:p>
            <a:r>
              <a:rPr lang="sv-SE" sz="4000" b="0" dirty="0" smtClean="0">
                <a:latin typeface="Verdana"/>
                <a:cs typeface="Verdana"/>
              </a:rPr>
              <a:t>Dental </a:t>
            </a:r>
            <a:r>
              <a:rPr lang="sv-SE" sz="4000" b="0" dirty="0" err="1" smtClean="0">
                <a:latin typeface="Verdana"/>
                <a:cs typeface="Verdana"/>
              </a:rPr>
              <a:t>health</a:t>
            </a:r>
            <a:r>
              <a:rPr lang="sv-SE" sz="4000" b="0" dirty="0" smtClean="0">
                <a:latin typeface="Verdana"/>
                <a:cs typeface="Verdana"/>
              </a:rPr>
              <a:t> </a:t>
            </a:r>
            <a:r>
              <a:rPr lang="sv-SE" sz="4000" b="0" dirty="0" err="1" smtClean="0">
                <a:latin typeface="Verdana"/>
                <a:cs typeface="Verdana"/>
              </a:rPr>
              <a:t>care</a:t>
            </a:r>
            <a:r>
              <a:rPr lang="sv-SE" sz="4000" b="0" dirty="0" smtClean="0">
                <a:latin typeface="Verdana"/>
                <a:cs typeface="Verdana"/>
              </a:rPr>
              <a:t> a ”new” arena for </a:t>
            </a:r>
            <a:r>
              <a:rPr lang="sv-SE" sz="4000" b="0" dirty="0" err="1" smtClean="0">
                <a:latin typeface="Verdana"/>
                <a:cs typeface="Verdana"/>
              </a:rPr>
              <a:t>child</a:t>
            </a:r>
            <a:r>
              <a:rPr lang="sv-SE" sz="4000" b="0" dirty="0" smtClean="0">
                <a:latin typeface="Verdana"/>
                <a:cs typeface="Verdana"/>
              </a:rPr>
              <a:t> </a:t>
            </a:r>
            <a:r>
              <a:rPr lang="sv-SE" sz="4000" b="0" dirty="0" err="1" smtClean="0">
                <a:latin typeface="Verdana"/>
                <a:cs typeface="Verdana"/>
              </a:rPr>
              <a:t>protection</a:t>
            </a:r>
            <a:endParaRPr lang="sv-SE" sz="4000" dirty="0"/>
          </a:p>
        </p:txBody>
      </p:sp>
      <p:sp>
        <p:nvSpPr>
          <p:cNvPr id="4" name="Höger 3"/>
          <p:cNvSpPr/>
          <p:nvPr/>
        </p:nvSpPr>
        <p:spPr bwMode="auto">
          <a:xfrm>
            <a:off x="611560" y="3284984"/>
            <a:ext cx="8208912" cy="9361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bg1"/>
                </a:solidFill>
                <a:effectLst/>
                <a:latin typeface="Verdana"/>
                <a:cs typeface="Verdana"/>
              </a:rPr>
              <a:t>2009        2010        2011         2012</a:t>
            </a:r>
          </a:p>
        </p:txBody>
      </p:sp>
      <p:sp>
        <p:nvSpPr>
          <p:cNvPr id="8" name="textruta 7"/>
          <p:cNvSpPr txBox="1"/>
          <p:nvPr/>
        </p:nvSpPr>
        <p:spPr>
          <a:xfrm>
            <a:off x="1866398" y="5631631"/>
            <a:ext cx="7026082" cy="461665"/>
          </a:xfrm>
          <a:prstGeom prst="rect">
            <a:avLst/>
          </a:prstGeom>
          <a:noFill/>
        </p:spPr>
        <p:txBody>
          <a:bodyPr wrap="none" rtlCol="0">
            <a:spAutoFit/>
          </a:bodyPr>
          <a:lstStyle/>
          <a:p>
            <a:r>
              <a:rPr lang="sv-SE" dirty="0" smtClean="0">
                <a:latin typeface="Verdana"/>
                <a:cs typeface="Verdana"/>
              </a:rPr>
              <a:t>Ombudsman for Children in Sweden, survey</a:t>
            </a:r>
            <a:endParaRPr lang="sv-SE" dirty="0">
              <a:latin typeface="Verdana"/>
              <a:cs typeface="Verdana"/>
            </a:endParaRPr>
          </a:p>
        </p:txBody>
      </p:sp>
      <p:cxnSp>
        <p:nvCxnSpPr>
          <p:cNvPr id="10" name="Rak 9"/>
          <p:cNvCxnSpPr/>
          <p:nvPr/>
        </p:nvCxnSpPr>
        <p:spPr bwMode="auto">
          <a:xfrm>
            <a:off x="2411760" y="4019873"/>
            <a:ext cx="0" cy="15693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ruta 11"/>
          <p:cNvSpPr txBox="1"/>
          <p:nvPr/>
        </p:nvSpPr>
        <p:spPr>
          <a:xfrm>
            <a:off x="2847182" y="4983559"/>
            <a:ext cx="6189314" cy="461665"/>
          </a:xfrm>
          <a:prstGeom prst="rect">
            <a:avLst/>
          </a:prstGeom>
          <a:noFill/>
        </p:spPr>
        <p:txBody>
          <a:bodyPr wrap="none" rtlCol="0">
            <a:spAutoFit/>
          </a:bodyPr>
          <a:lstStyle/>
          <a:p>
            <a:r>
              <a:rPr lang="sv-SE" dirty="0" smtClean="0">
                <a:latin typeface="Verdana"/>
                <a:cs typeface="Verdana"/>
              </a:rPr>
              <a:t>Swedish Dental Association, </a:t>
            </a:r>
            <a:r>
              <a:rPr lang="sv-SE" dirty="0" err="1" smtClean="0">
                <a:latin typeface="Verdana"/>
                <a:cs typeface="Verdana"/>
              </a:rPr>
              <a:t>guidelines</a:t>
            </a:r>
            <a:endParaRPr lang="sv-SE" dirty="0">
              <a:latin typeface="Verdana"/>
              <a:cs typeface="Verdana"/>
            </a:endParaRPr>
          </a:p>
        </p:txBody>
      </p:sp>
      <p:cxnSp>
        <p:nvCxnSpPr>
          <p:cNvPr id="22" name="Rak 21"/>
          <p:cNvCxnSpPr/>
          <p:nvPr/>
        </p:nvCxnSpPr>
        <p:spPr bwMode="auto">
          <a:xfrm>
            <a:off x="4067944" y="4005064"/>
            <a:ext cx="0" cy="9361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47841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ärmavbild 2012-05-31 kl. 13.42.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568" y="2142861"/>
            <a:ext cx="7416824" cy="4238467"/>
          </a:xfrm>
          <a:prstGeom prst="rect">
            <a:avLst/>
          </a:prstGeom>
        </p:spPr>
      </p:pic>
      <p:sp>
        <p:nvSpPr>
          <p:cNvPr id="2" name="Rubrik 1"/>
          <p:cNvSpPr>
            <a:spLocks noGrp="1"/>
          </p:cNvSpPr>
          <p:nvPr>
            <p:ph type="title"/>
          </p:nvPr>
        </p:nvSpPr>
        <p:spPr>
          <a:xfrm>
            <a:off x="467544" y="341784"/>
            <a:ext cx="7772400" cy="1143000"/>
          </a:xfrm>
        </p:spPr>
        <p:txBody>
          <a:bodyPr/>
          <a:lstStyle/>
          <a:p>
            <a:r>
              <a:rPr lang="sv-SE" sz="3600" b="0" dirty="0" err="1">
                <a:latin typeface="Verdana"/>
                <a:cs typeface="Verdana"/>
              </a:rPr>
              <a:t>Time</a:t>
            </a:r>
            <a:r>
              <a:rPr lang="sv-SE" sz="3600" b="0" dirty="0">
                <a:latin typeface="Verdana"/>
                <a:cs typeface="Verdana"/>
              </a:rPr>
              <a:t> trends in </a:t>
            </a:r>
            <a:r>
              <a:rPr lang="sv-SE" sz="3600" b="0" dirty="0" err="1">
                <a:latin typeface="Verdana"/>
                <a:cs typeface="Verdana"/>
              </a:rPr>
              <a:t>parental</a:t>
            </a:r>
            <a:r>
              <a:rPr lang="sv-SE" sz="3600" b="0" dirty="0">
                <a:latin typeface="Verdana"/>
                <a:cs typeface="Verdana"/>
              </a:rPr>
              <a:t> </a:t>
            </a:r>
            <a:r>
              <a:rPr lang="sv-SE" sz="3600" b="0" dirty="0" smtClean="0">
                <a:latin typeface="Verdana"/>
                <a:cs typeface="Verdana"/>
              </a:rPr>
              <a:t/>
            </a:r>
            <a:br>
              <a:rPr lang="sv-SE" sz="3600" b="0" dirty="0" smtClean="0">
                <a:latin typeface="Verdana"/>
                <a:cs typeface="Verdana"/>
              </a:rPr>
            </a:br>
            <a:r>
              <a:rPr lang="sv-SE" sz="3600" b="0" dirty="0" err="1" smtClean="0">
                <a:latin typeface="Verdana"/>
                <a:cs typeface="Verdana"/>
              </a:rPr>
              <a:t>violence</a:t>
            </a:r>
            <a:r>
              <a:rPr lang="sv-SE" sz="3600" b="0" dirty="0" smtClean="0">
                <a:latin typeface="Verdana"/>
                <a:cs typeface="Verdana"/>
              </a:rPr>
              <a:t> </a:t>
            </a:r>
            <a:r>
              <a:rPr lang="sv-SE" sz="3600" b="0" dirty="0" err="1">
                <a:latin typeface="Verdana"/>
                <a:cs typeface="Verdana"/>
              </a:rPr>
              <a:t>towards</a:t>
            </a:r>
            <a:r>
              <a:rPr lang="sv-SE" sz="3600" b="0" dirty="0">
                <a:latin typeface="Verdana"/>
                <a:cs typeface="Verdana"/>
              </a:rPr>
              <a:t> </a:t>
            </a:r>
            <a:r>
              <a:rPr lang="sv-SE" sz="3600" b="0" dirty="0" err="1">
                <a:latin typeface="Verdana"/>
                <a:cs typeface="Verdana"/>
              </a:rPr>
              <a:t>children</a:t>
            </a:r>
            <a:r>
              <a:rPr lang="sv-SE" sz="3600" b="0" dirty="0">
                <a:latin typeface="Verdana"/>
                <a:cs typeface="Verdana"/>
              </a:rPr>
              <a:t> in Sweden</a:t>
            </a:r>
            <a:endParaRPr lang="sv-SE" sz="3600" dirty="0">
              <a:latin typeface="Verdana"/>
              <a:cs typeface="Verdana"/>
            </a:endParaRPr>
          </a:p>
        </p:txBody>
      </p:sp>
    </p:spTree>
    <p:extLst>
      <p:ext uri="{BB962C8B-B14F-4D97-AF65-F5344CB8AC3E}">
        <p14:creationId xmlns:p14="http://schemas.microsoft.com/office/powerpoint/2010/main" val="28489625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ärmavbild 2012-05-31 kl. 13.42.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568" y="2142861"/>
            <a:ext cx="7416824" cy="4238467"/>
          </a:xfrm>
          <a:prstGeom prst="rect">
            <a:avLst/>
          </a:prstGeom>
        </p:spPr>
      </p:pic>
      <p:sp>
        <p:nvSpPr>
          <p:cNvPr id="2" name="Rubrik 1"/>
          <p:cNvSpPr>
            <a:spLocks noGrp="1"/>
          </p:cNvSpPr>
          <p:nvPr>
            <p:ph type="title"/>
          </p:nvPr>
        </p:nvSpPr>
        <p:spPr>
          <a:xfrm>
            <a:off x="467544" y="341784"/>
            <a:ext cx="7772400" cy="1143000"/>
          </a:xfrm>
        </p:spPr>
        <p:txBody>
          <a:bodyPr/>
          <a:lstStyle/>
          <a:p>
            <a:r>
              <a:rPr lang="sv-SE" sz="3600" b="0" dirty="0" err="1">
                <a:latin typeface="Verdana"/>
                <a:cs typeface="Verdana"/>
              </a:rPr>
              <a:t>Time</a:t>
            </a:r>
            <a:r>
              <a:rPr lang="sv-SE" sz="3600" b="0" dirty="0">
                <a:latin typeface="Verdana"/>
                <a:cs typeface="Verdana"/>
              </a:rPr>
              <a:t> trends in </a:t>
            </a:r>
            <a:r>
              <a:rPr lang="sv-SE" sz="3600" b="0" dirty="0" err="1">
                <a:latin typeface="Verdana"/>
                <a:cs typeface="Verdana"/>
              </a:rPr>
              <a:t>parental</a:t>
            </a:r>
            <a:r>
              <a:rPr lang="sv-SE" sz="3600" b="0" dirty="0">
                <a:latin typeface="Verdana"/>
                <a:cs typeface="Verdana"/>
              </a:rPr>
              <a:t> </a:t>
            </a:r>
            <a:r>
              <a:rPr lang="sv-SE" sz="3600" b="0" dirty="0" smtClean="0">
                <a:latin typeface="Verdana"/>
                <a:cs typeface="Verdana"/>
              </a:rPr>
              <a:t/>
            </a:r>
            <a:br>
              <a:rPr lang="sv-SE" sz="3600" b="0" dirty="0" smtClean="0">
                <a:latin typeface="Verdana"/>
                <a:cs typeface="Verdana"/>
              </a:rPr>
            </a:br>
            <a:r>
              <a:rPr lang="sv-SE" sz="3600" b="0" dirty="0" err="1" smtClean="0">
                <a:latin typeface="Verdana"/>
                <a:cs typeface="Verdana"/>
              </a:rPr>
              <a:t>violence</a:t>
            </a:r>
            <a:r>
              <a:rPr lang="sv-SE" sz="3600" b="0" dirty="0" smtClean="0">
                <a:latin typeface="Verdana"/>
                <a:cs typeface="Verdana"/>
              </a:rPr>
              <a:t> </a:t>
            </a:r>
            <a:r>
              <a:rPr lang="sv-SE" sz="3600" b="0" dirty="0" err="1">
                <a:latin typeface="Verdana"/>
                <a:cs typeface="Verdana"/>
              </a:rPr>
              <a:t>towards</a:t>
            </a:r>
            <a:r>
              <a:rPr lang="sv-SE" sz="3600" b="0" dirty="0">
                <a:latin typeface="Verdana"/>
                <a:cs typeface="Verdana"/>
              </a:rPr>
              <a:t> </a:t>
            </a:r>
            <a:r>
              <a:rPr lang="sv-SE" sz="3600" b="0" dirty="0" err="1">
                <a:latin typeface="Verdana"/>
                <a:cs typeface="Verdana"/>
              </a:rPr>
              <a:t>children</a:t>
            </a:r>
            <a:r>
              <a:rPr lang="sv-SE" sz="3600" b="0" dirty="0">
                <a:latin typeface="Verdana"/>
                <a:cs typeface="Verdana"/>
              </a:rPr>
              <a:t> in Sweden</a:t>
            </a:r>
            <a:endParaRPr lang="sv-SE" sz="3600" dirty="0">
              <a:latin typeface="Verdana"/>
              <a:cs typeface="Verdana"/>
            </a:endParaRPr>
          </a:p>
        </p:txBody>
      </p:sp>
      <p:sp>
        <p:nvSpPr>
          <p:cNvPr id="5" name="Platshållare för innehåll 2"/>
          <p:cNvSpPr txBox="1">
            <a:spLocks/>
          </p:cNvSpPr>
          <p:nvPr/>
        </p:nvSpPr>
        <p:spPr>
          <a:xfrm>
            <a:off x="683568" y="2132856"/>
            <a:ext cx="7704856" cy="2880320"/>
          </a:xfrm>
          <a:prstGeom prst="rect">
            <a:avLst/>
          </a:prstGeom>
          <a:solidFill>
            <a:srgbClr val="00FFFF"/>
          </a:solidFill>
        </p:spPr>
        <p:txBody>
          <a:bodyPr/>
          <a:lstStyle/>
          <a:p>
            <a:pPr marL="342900" marR="0" lvl="0" indent="-342900" defTabSz="914400" rtl="0" eaLnBrk="0" fontAlgn="base" latinLnBrk="0" hangingPunct="0">
              <a:spcBef>
                <a:spcPct val="20000"/>
              </a:spcBef>
              <a:spcAft>
                <a:spcPct val="0"/>
              </a:spcAft>
              <a:buClr>
                <a:schemeClr val="accent1"/>
              </a:buClr>
              <a:buSzTx/>
              <a:buFont typeface="Arial" pitchFamily="34" charset="0"/>
              <a:buChar char="•"/>
              <a:tabLst/>
              <a:defRPr/>
            </a:pPr>
            <a:r>
              <a:rPr lang="sv-SE" sz="3200" kern="0" dirty="0" smtClean="0">
                <a:latin typeface="Verdana"/>
                <a:cs typeface="Verdana"/>
              </a:rPr>
              <a:t>92% </a:t>
            </a:r>
            <a:r>
              <a:rPr lang="sv-SE" sz="3200" kern="0" dirty="0" err="1" smtClean="0">
                <a:latin typeface="Verdana"/>
                <a:cs typeface="Verdana"/>
              </a:rPr>
              <a:t>have</a:t>
            </a:r>
            <a:r>
              <a:rPr lang="sv-SE" sz="3200" kern="0" dirty="0" smtClean="0">
                <a:latin typeface="Verdana"/>
                <a:cs typeface="Verdana"/>
              </a:rPr>
              <a:t> negative opinion </a:t>
            </a:r>
            <a:r>
              <a:rPr lang="sv-SE" sz="3200" kern="0" dirty="0" err="1" smtClean="0">
                <a:latin typeface="Verdana"/>
                <a:cs typeface="Verdana"/>
              </a:rPr>
              <a:t>to</a:t>
            </a:r>
            <a:r>
              <a:rPr lang="sv-SE" sz="3200" kern="0" dirty="0" smtClean="0">
                <a:latin typeface="Verdana"/>
                <a:cs typeface="Verdana"/>
              </a:rPr>
              <a:t> </a:t>
            </a:r>
            <a:r>
              <a:rPr lang="sv-SE" sz="3200" kern="0" dirty="0" err="1" smtClean="0">
                <a:latin typeface="Verdana"/>
                <a:cs typeface="Verdana"/>
              </a:rPr>
              <a:t>corporal</a:t>
            </a:r>
            <a:r>
              <a:rPr lang="sv-SE" sz="3200" kern="0" dirty="0" smtClean="0">
                <a:latin typeface="Verdana"/>
                <a:cs typeface="Verdana"/>
              </a:rPr>
              <a:t> </a:t>
            </a:r>
            <a:r>
              <a:rPr lang="sv-SE" sz="3200" kern="0" dirty="0" err="1" smtClean="0">
                <a:latin typeface="Verdana"/>
                <a:cs typeface="Verdana"/>
              </a:rPr>
              <a:t>punishment</a:t>
            </a:r>
            <a:endParaRPr lang="sv-SE" sz="3200" kern="0" dirty="0" smtClean="0">
              <a:latin typeface="Verdana"/>
              <a:cs typeface="Verdana"/>
            </a:endParaRPr>
          </a:p>
          <a:p>
            <a:pPr marL="342900" marR="0" lvl="0" indent="-342900" defTabSz="914400" rtl="0" eaLnBrk="0" fontAlgn="base" latinLnBrk="0" hangingPunct="0">
              <a:spcBef>
                <a:spcPct val="20000"/>
              </a:spcBef>
              <a:spcAft>
                <a:spcPct val="0"/>
              </a:spcAft>
              <a:buClr>
                <a:schemeClr val="accent1"/>
              </a:buClr>
              <a:buSzTx/>
              <a:buFont typeface="Arial" pitchFamily="34" charset="0"/>
              <a:buChar char="•"/>
              <a:tabLst/>
              <a:defRPr/>
            </a:pPr>
            <a:r>
              <a:rPr lang="sv-SE" sz="3200" kern="0" dirty="0" smtClean="0">
                <a:latin typeface="Verdana"/>
                <a:cs typeface="Verdana"/>
              </a:rPr>
              <a:t>3% </a:t>
            </a:r>
            <a:r>
              <a:rPr lang="sv-SE" sz="3200" kern="0" dirty="0" err="1" smtClean="0">
                <a:latin typeface="Verdana"/>
                <a:cs typeface="Verdana"/>
              </a:rPr>
              <a:t>states</a:t>
            </a:r>
            <a:r>
              <a:rPr lang="sv-SE" sz="3200" kern="0" dirty="0" smtClean="0">
                <a:latin typeface="Verdana"/>
                <a:cs typeface="Verdana"/>
              </a:rPr>
              <a:t> that </a:t>
            </a:r>
            <a:r>
              <a:rPr lang="sv-SE" sz="3200" kern="0" dirty="0" err="1" smtClean="0">
                <a:latin typeface="Verdana"/>
                <a:cs typeface="Verdana"/>
              </a:rPr>
              <a:t>they</a:t>
            </a:r>
            <a:r>
              <a:rPr lang="sv-SE" sz="3200" kern="0" dirty="0" smtClean="0">
                <a:latin typeface="Verdana"/>
                <a:cs typeface="Verdana"/>
              </a:rPr>
              <a:t> </a:t>
            </a:r>
            <a:r>
              <a:rPr lang="sv-SE" sz="3200" kern="0" dirty="0" err="1" smtClean="0">
                <a:latin typeface="Verdana"/>
                <a:cs typeface="Verdana"/>
              </a:rPr>
              <a:t>have</a:t>
            </a:r>
            <a:r>
              <a:rPr lang="sv-SE" sz="3200" kern="0" dirty="0" smtClean="0">
                <a:latin typeface="Verdana"/>
                <a:cs typeface="Verdana"/>
              </a:rPr>
              <a:t> hit </a:t>
            </a:r>
            <a:r>
              <a:rPr lang="sv-SE" sz="3200" kern="0" dirty="0" err="1" smtClean="0">
                <a:latin typeface="Verdana"/>
                <a:cs typeface="Verdana"/>
              </a:rPr>
              <a:t>their</a:t>
            </a:r>
            <a:r>
              <a:rPr lang="sv-SE" sz="3200" kern="0" dirty="0" smtClean="0">
                <a:latin typeface="Verdana"/>
                <a:cs typeface="Verdana"/>
              </a:rPr>
              <a:t> </a:t>
            </a:r>
            <a:r>
              <a:rPr lang="sv-SE" sz="3200" kern="0" dirty="0" err="1" smtClean="0">
                <a:latin typeface="Verdana"/>
                <a:cs typeface="Verdana"/>
              </a:rPr>
              <a:t>child</a:t>
            </a:r>
            <a:r>
              <a:rPr lang="sv-SE" sz="3200" kern="0" dirty="0" smtClean="0">
                <a:latin typeface="Verdana"/>
                <a:cs typeface="Verdana"/>
              </a:rPr>
              <a:t> at </a:t>
            </a:r>
            <a:r>
              <a:rPr lang="sv-SE" sz="3200" kern="0" dirty="0" err="1" smtClean="0">
                <a:latin typeface="Verdana"/>
                <a:cs typeface="Verdana"/>
              </a:rPr>
              <a:t>least</a:t>
            </a:r>
            <a:r>
              <a:rPr lang="sv-SE" sz="3200" kern="0" dirty="0" smtClean="0">
                <a:latin typeface="Verdana"/>
                <a:cs typeface="Verdana"/>
              </a:rPr>
              <a:t> </a:t>
            </a:r>
            <a:r>
              <a:rPr lang="sv-SE" sz="3200" kern="0" dirty="0" err="1" smtClean="0">
                <a:latin typeface="Verdana"/>
                <a:cs typeface="Verdana"/>
              </a:rPr>
              <a:t>once</a:t>
            </a:r>
            <a:endParaRPr kumimoji="0" lang="sv-SE" sz="2800" b="0" i="0" u="none" strike="noStrike" kern="0" cap="none" spc="0" normalizeH="0" baseline="0" noProof="0" dirty="0">
              <a:ln>
                <a:noFill/>
              </a:ln>
              <a:solidFill>
                <a:schemeClr val="tx1"/>
              </a:solidFill>
              <a:effectLst/>
              <a:uLnTx/>
              <a:uFillTx/>
              <a:latin typeface="Verdana"/>
              <a:cs typeface="Verdana"/>
            </a:endParaRPr>
          </a:p>
        </p:txBody>
      </p:sp>
    </p:spTree>
    <p:extLst>
      <p:ext uri="{BB962C8B-B14F-4D97-AF65-F5344CB8AC3E}">
        <p14:creationId xmlns:p14="http://schemas.microsoft.com/office/powerpoint/2010/main" val="33758363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ärmavbild 2012-05-31 kl. 13.42.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568" y="2142861"/>
            <a:ext cx="7416824" cy="4238467"/>
          </a:xfrm>
          <a:prstGeom prst="rect">
            <a:avLst/>
          </a:prstGeom>
        </p:spPr>
      </p:pic>
      <p:sp>
        <p:nvSpPr>
          <p:cNvPr id="2" name="Rubrik 1"/>
          <p:cNvSpPr>
            <a:spLocks noGrp="1"/>
          </p:cNvSpPr>
          <p:nvPr>
            <p:ph type="title"/>
          </p:nvPr>
        </p:nvSpPr>
        <p:spPr>
          <a:xfrm>
            <a:off x="467544" y="341784"/>
            <a:ext cx="7772400" cy="1143000"/>
          </a:xfrm>
        </p:spPr>
        <p:txBody>
          <a:bodyPr/>
          <a:lstStyle/>
          <a:p>
            <a:r>
              <a:rPr lang="sv-SE" sz="3600" b="0" dirty="0" err="1">
                <a:latin typeface="Verdana"/>
                <a:cs typeface="Verdana"/>
              </a:rPr>
              <a:t>Time</a:t>
            </a:r>
            <a:r>
              <a:rPr lang="sv-SE" sz="3600" b="0" dirty="0">
                <a:latin typeface="Verdana"/>
                <a:cs typeface="Verdana"/>
              </a:rPr>
              <a:t> trends in </a:t>
            </a:r>
            <a:r>
              <a:rPr lang="sv-SE" sz="3600" b="0" dirty="0" err="1">
                <a:latin typeface="Verdana"/>
                <a:cs typeface="Verdana"/>
              </a:rPr>
              <a:t>parental</a:t>
            </a:r>
            <a:r>
              <a:rPr lang="sv-SE" sz="3600" b="0" dirty="0">
                <a:latin typeface="Verdana"/>
                <a:cs typeface="Verdana"/>
              </a:rPr>
              <a:t> </a:t>
            </a:r>
            <a:r>
              <a:rPr lang="sv-SE" sz="3600" b="0" dirty="0" smtClean="0">
                <a:latin typeface="Verdana"/>
                <a:cs typeface="Verdana"/>
              </a:rPr>
              <a:t/>
            </a:r>
            <a:br>
              <a:rPr lang="sv-SE" sz="3600" b="0" dirty="0" smtClean="0">
                <a:latin typeface="Verdana"/>
                <a:cs typeface="Verdana"/>
              </a:rPr>
            </a:br>
            <a:r>
              <a:rPr lang="sv-SE" sz="3600" b="0" dirty="0" err="1" smtClean="0">
                <a:latin typeface="Verdana"/>
                <a:cs typeface="Verdana"/>
              </a:rPr>
              <a:t>violence</a:t>
            </a:r>
            <a:r>
              <a:rPr lang="sv-SE" sz="3600" b="0" dirty="0" smtClean="0">
                <a:latin typeface="Verdana"/>
                <a:cs typeface="Verdana"/>
              </a:rPr>
              <a:t> </a:t>
            </a:r>
            <a:r>
              <a:rPr lang="sv-SE" sz="3600" b="0" dirty="0" err="1">
                <a:latin typeface="Verdana"/>
                <a:cs typeface="Verdana"/>
              </a:rPr>
              <a:t>towards</a:t>
            </a:r>
            <a:r>
              <a:rPr lang="sv-SE" sz="3600" b="0" dirty="0">
                <a:latin typeface="Verdana"/>
                <a:cs typeface="Verdana"/>
              </a:rPr>
              <a:t> </a:t>
            </a:r>
            <a:r>
              <a:rPr lang="sv-SE" sz="3600" b="0" dirty="0" err="1">
                <a:latin typeface="Verdana"/>
                <a:cs typeface="Verdana"/>
              </a:rPr>
              <a:t>children</a:t>
            </a:r>
            <a:r>
              <a:rPr lang="sv-SE" sz="3600" b="0" dirty="0">
                <a:latin typeface="Verdana"/>
                <a:cs typeface="Verdana"/>
              </a:rPr>
              <a:t> in Sweden</a:t>
            </a:r>
            <a:endParaRPr lang="sv-SE" sz="3600" dirty="0">
              <a:latin typeface="Verdana"/>
              <a:cs typeface="Verdana"/>
            </a:endParaRPr>
          </a:p>
        </p:txBody>
      </p:sp>
      <p:sp>
        <p:nvSpPr>
          <p:cNvPr id="6" name="Rectangle 3"/>
          <p:cNvSpPr>
            <a:spLocks noChangeArrowheads="1"/>
          </p:cNvSpPr>
          <p:nvPr/>
        </p:nvSpPr>
        <p:spPr bwMode="auto">
          <a:xfrm>
            <a:off x="467544" y="2204864"/>
            <a:ext cx="8136904" cy="3744416"/>
          </a:xfrm>
          <a:prstGeom prst="rect">
            <a:avLst/>
          </a:prstGeom>
          <a:solidFill>
            <a:srgbClr val="00FFFF"/>
          </a:solidFill>
          <a:ln w="9525">
            <a:noFill/>
            <a:miter lim="800000"/>
            <a:headEnd/>
            <a:tailEnd/>
          </a:ln>
        </p:spPr>
        <p:txBody>
          <a:bodyPr/>
          <a:lstStyle/>
          <a:p>
            <a:pPr marL="342900" indent="-342900" eaLnBrk="1" hangingPunct="1">
              <a:spcBef>
                <a:spcPct val="20000"/>
              </a:spcBef>
              <a:buClr>
                <a:schemeClr val="accent1"/>
              </a:buClr>
              <a:buFont typeface="Arial" pitchFamily="34" charset="0"/>
              <a:buChar char="•"/>
            </a:pPr>
            <a:r>
              <a:rPr lang="sv-SE" sz="3200" dirty="0" smtClean="0">
                <a:latin typeface="Verdana"/>
                <a:cs typeface="Verdana"/>
              </a:rPr>
              <a:t>14% </a:t>
            </a:r>
            <a:r>
              <a:rPr lang="sv-SE" sz="3200" dirty="0" err="1" smtClean="0">
                <a:latin typeface="Verdana"/>
                <a:cs typeface="Verdana"/>
              </a:rPr>
              <a:t>of</a:t>
            </a:r>
            <a:r>
              <a:rPr lang="sv-SE" sz="3200" dirty="0" smtClean="0">
                <a:latin typeface="Verdana"/>
                <a:cs typeface="Verdana"/>
              </a:rPr>
              <a:t> </a:t>
            </a:r>
            <a:r>
              <a:rPr lang="sv-SE" sz="3200" dirty="0" err="1" smtClean="0">
                <a:latin typeface="Verdana"/>
                <a:cs typeface="Verdana"/>
              </a:rPr>
              <a:t>adolescents</a:t>
            </a:r>
            <a:r>
              <a:rPr lang="sv-SE" sz="3200" dirty="0" smtClean="0">
                <a:latin typeface="Verdana"/>
                <a:cs typeface="Verdana"/>
              </a:rPr>
              <a:t> </a:t>
            </a:r>
            <a:r>
              <a:rPr lang="sv-SE" sz="3200" dirty="0" err="1" smtClean="0">
                <a:latin typeface="Verdana"/>
                <a:cs typeface="Verdana"/>
              </a:rPr>
              <a:t>report</a:t>
            </a:r>
            <a:r>
              <a:rPr lang="sv-SE" sz="3200" dirty="0" smtClean="0">
                <a:latin typeface="Verdana"/>
                <a:cs typeface="Verdana"/>
              </a:rPr>
              <a:t> abuse, 3% on </a:t>
            </a:r>
            <a:r>
              <a:rPr lang="sv-SE" sz="3200" dirty="0" err="1" smtClean="0">
                <a:latin typeface="Verdana"/>
                <a:cs typeface="Verdana"/>
              </a:rPr>
              <a:t>repeated</a:t>
            </a:r>
            <a:r>
              <a:rPr lang="sv-SE" sz="3200" dirty="0" smtClean="0">
                <a:latin typeface="Verdana"/>
                <a:cs typeface="Verdana"/>
              </a:rPr>
              <a:t> </a:t>
            </a:r>
            <a:r>
              <a:rPr lang="sv-SE" sz="3200" dirty="0" err="1" smtClean="0">
                <a:latin typeface="Verdana"/>
                <a:cs typeface="Verdana"/>
              </a:rPr>
              <a:t>occations</a:t>
            </a:r>
            <a:endParaRPr lang="sv-SE" sz="3200" dirty="0" smtClean="0">
              <a:latin typeface="Verdana"/>
              <a:cs typeface="Verdana"/>
            </a:endParaRPr>
          </a:p>
          <a:p>
            <a:pPr marL="342900" indent="-342900" eaLnBrk="1" hangingPunct="1">
              <a:spcBef>
                <a:spcPct val="20000"/>
              </a:spcBef>
              <a:buClr>
                <a:schemeClr val="accent1"/>
              </a:buClr>
              <a:buFont typeface="Arial" pitchFamily="34" charset="0"/>
              <a:buChar char="•"/>
            </a:pPr>
            <a:r>
              <a:rPr lang="sv-SE" sz="3200" dirty="0" smtClean="0">
                <a:latin typeface="Verdana"/>
                <a:cs typeface="Verdana"/>
              </a:rPr>
              <a:t>Children </a:t>
            </a:r>
            <a:r>
              <a:rPr lang="sv-SE" sz="3200" dirty="0" err="1" smtClean="0">
                <a:latin typeface="Verdana"/>
                <a:cs typeface="Verdana"/>
              </a:rPr>
              <a:t>with</a:t>
            </a:r>
            <a:r>
              <a:rPr lang="sv-SE" sz="3200" dirty="0" smtClean="0">
                <a:latin typeface="Verdana"/>
                <a:cs typeface="Verdana"/>
              </a:rPr>
              <a:t> </a:t>
            </a:r>
            <a:r>
              <a:rPr lang="sv-SE" sz="3200" dirty="0" err="1" smtClean="0">
                <a:latin typeface="Verdana"/>
                <a:cs typeface="Verdana"/>
              </a:rPr>
              <a:t>chronic</a:t>
            </a:r>
            <a:r>
              <a:rPr lang="sv-SE" sz="3200" dirty="0" smtClean="0">
                <a:latin typeface="Verdana"/>
                <a:cs typeface="Verdana"/>
              </a:rPr>
              <a:t> </a:t>
            </a:r>
            <a:r>
              <a:rPr lang="sv-SE" sz="3200" dirty="0" err="1" smtClean="0">
                <a:latin typeface="Verdana"/>
                <a:cs typeface="Verdana"/>
              </a:rPr>
              <a:t>diseases</a:t>
            </a:r>
            <a:r>
              <a:rPr lang="sv-SE" sz="3200" dirty="0" smtClean="0">
                <a:latin typeface="Verdana"/>
                <a:cs typeface="Verdana"/>
              </a:rPr>
              <a:t> or </a:t>
            </a:r>
            <a:r>
              <a:rPr lang="sv-SE" sz="3200" dirty="0" err="1" smtClean="0">
                <a:latin typeface="Verdana"/>
                <a:cs typeface="Verdana"/>
              </a:rPr>
              <a:t>disability</a:t>
            </a:r>
            <a:r>
              <a:rPr lang="sv-SE" sz="3200" dirty="0" smtClean="0">
                <a:latin typeface="Verdana"/>
                <a:cs typeface="Verdana"/>
              </a:rPr>
              <a:t> and </a:t>
            </a:r>
            <a:r>
              <a:rPr lang="sv-SE" sz="3200" dirty="0" err="1" smtClean="0">
                <a:latin typeface="Verdana"/>
                <a:cs typeface="Verdana"/>
              </a:rPr>
              <a:t>born</a:t>
            </a:r>
            <a:r>
              <a:rPr lang="sv-SE" sz="3200" dirty="0" smtClean="0">
                <a:latin typeface="Verdana"/>
                <a:cs typeface="Verdana"/>
              </a:rPr>
              <a:t> </a:t>
            </a:r>
            <a:r>
              <a:rPr lang="sv-SE" sz="3200" dirty="0" err="1" smtClean="0">
                <a:latin typeface="Verdana"/>
                <a:cs typeface="Verdana"/>
              </a:rPr>
              <a:t>abroad</a:t>
            </a:r>
            <a:r>
              <a:rPr lang="sv-SE" sz="3200" dirty="0" smtClean="0">
                <a:latin typeface="Verdana"/>
                <a:cs typeface="Verdana"/>
              </a:rPr>
              <a:t> risk </a:t>
            </a:r>
            <a:r>
              <a:rPr lang="sv-SE" sz="3200" dirty="0" err="1" smtClean="0">
                <a:latin typeface="Verdana"/>
                <a:cs typeface="Verdana"/>
              </a:rPr>
              <a:t>factors</a:t>
            </a:r>
            <a:r>
              <a:rPr lang="sv-SE" sz="3200" dirty="0" smtClean="0">
                <a:latin typeface="Verdana"/>
                <a:cs typeface="Verdana"/>
              </a:rPr>
              <a:t> </a:t>
            </a:r>
          </a:p>
          <a:p>
            <a:pPr marL="342900" indent="-342900" eaLnBrk="1" hangingPunct="1">
              <a:spcBef>
                <a:spcPct val="20000"/>
              </a:spcBef>
              <a:buClr>
                <a:schemeClr val="accent1"/>
              </a:buClr>
              <a:buFont typeface="Arial" pitchFamily="34" charset="0"/>
              <a:buChar char="•"/>
            </a:pPr>
            <a:r>
              <a:rPr lang="sv-SE" sz="3200" dirty="0" err="1" smtClean="0">
                <a:latin typeface="Verdana"/>
                <a:cs typeface="Verdana"/>
              </a:rPr>
              <a:t>Intimate</a:t>
            </a:r>
            <a:r>
              <a:rPr lang="sv-SE" sz="3200" dirty="0" smtClean="0">
                <a:latin typeface="Verdana"/>
                <a:cs typeface="Verdana"/>
              </a:rPr>
              <a:t> partner </a:t>
            </a:r>
            <a:r>
              <a:rPr lang="sv-SE" sz="3200" dirty="0" err="1" smtClean="0">
                <a:latin typeface="Verdana"/>
                <a:cs typeface="Verdana"/>
              </a:rPr>
              <a:t>violence</a:t>
            </a:r>
            <a:r>
              <a:rPr lang="sv-SE" sz="3200" dirty="0" smtClean="0">
                <a:latin typeface="Verdana"/>
                <a:cs typeface="Verdana"/>
              </a:rPr>
              <a:t> </a:t>
            </a:r>
            <a:r>
              <a:rPr lang="sv-SE" sz="3200" dirty="0" err="1" smtClean="0">
                <a:latin typeface="Verdana"/>
                <a:cs typeface="Verdana"/>
              </a:rPr>
              <a:t>related</a:t>
            </a:r>
            <a:r>
              <a:rPr lang="sv-SE" sz="3200" dirty="0" smtClean="0">
                <a:latin typeface="Verdana"/>
                <a:cs typeface="Verdana"/>
              </a:rPr>
              <a:t> to </a:t>
            </a:r>
            <a:r>
              <a:rPr lang="sv-SE" sz="3200" dirty="0" err="1" smtClean="0">
                <a:latin typeface="Verdana"/>
                <a:cs typeface="Verdana"/>
              </a:rPr>
              <a:t>child</a:t>
            </a:r>
            <a:r>
              <a:rPr lang="sv-SE" sz="3200" dirty="0" smtClean="0">
                <a:latin typeface="Verdana"/>
                <a:cs typeface="Verdana"/>
              </a:rPr>
              <a:t> </a:t>
            </a:r>
            <a:r>
              <a:rPr lang="sv-SE" sz="3200" dirty="0" err="1" smtClean="0">
                <a:latin typeface="Verdana"/>
                <a:cs typeface="Verdana"/>
              </a:rPr>
              <a:t>physical</a:t>
            </a:r>
            <a:r>
              <a:rPr lang="sv-SE" sz="3200" dirty="0" smtClean="0">
                <a:latin typeface="Verdana"/>
                <a:cs typeface="Verdana"/>
              </a:rPr>
              <a:t> abuse</a:t>
            </a:r>
          </a:p>
        </p:txBody>
      </p:sp>
    </p:spTree>
    <p:extLst>
      <p:ext uri="{BB962C8B-B14F-4D97-AF65-F5344CB8AC3E}">
        <p14:creationId xmlns:p14="http://schemas.microsoft.com/office/powerpoint/2010/main" val="41603907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413792"/>
            <a:ext cx="8136706" cy="1143000"/>
          </a:xfrm>
        </p:spPr>
        <p:txBody>
          <a:bodyPr/>
          <a:lstStyle/>
          <a:p>
            <a:r>
              <a:rPr lang="sv-SE" sz="4000" b="0" dirty="0" err="1" smtClean="0">
                <a:latin typeface="Verdana"/>
                <a:cs typeface="Verdana"/>
              </a:rPr>
              <a:t>Accumulation</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risk </a:t>
            </a:r>
            <a:br>
              <a:rPr lang="sv-SE" sz="4000" b="0" dirty="0" smtClean="0">
                <a:latin typeface="Verdana"/>
                <a:cs typeface="Verdana"/>
              </a:rPr>
            </a:br>
            <a:r>
              <a:rPr lang="sv-SE" sz="4000" b="0" dirty="0" err="1" smtClean="0">
                <a:latin typeface="Verdana"/>
                <a:cs typeface="Verdana"/>
              </a:rPr>
              <a:t>factors</a:t>
            </a:r>
            <a:r>
              <a:rPr lang="sv-SE" sz="4000" b="0" dirty="0" smtClean="0">
                <a:latin typeface="Verdana"/>
                <a:cs typeface="Verdana"/>
              </a:rPr>
              <a:t> for </a:t>
            </a:r>
            <a:r>
              <a:rPr lang="sv-SE" sz="4000" b="0" dirty="0" err="1" smtClean="0">
                <a:latin typeface="Verdana"/>
                <a:cs typeface="Verdana"/>
              </a:rPr>
              <a:t>child</a:t>
            </a:r>
            <a:r>
              <a:rPr lang="sv-SE" sz="4000" b="0" dirty="0" smtClean="0">
                <a:latin typeface="Verdana"/>
                <a:cs typeface="Verdana"/>
              </a:rPr>
              <a:t> </a:t>
            </a:r>
            <a:r>
              <a:rPr lang="sv-SE" sz="4000" b="0" dirty="0" err="1" smtClean="0">
                <a:latin typeface="Verdana"/>
                <a:cs typeface="Verdana"/>
              </a:rPr>
              <a:t>physical</a:t>
            </a:r>
            <a:r>
              <a:rPr lang="sv-SE" sz="4000" b="0" dirty="0" smtClean="0">
                <a:latin typeface="Verdana"/>
                <a:cs typeface="Verdana"/>
              </a:rPr>
              <a:t> abuse</a:t>
            </a:r>
            <a:br>
              <a:rPr lang="sv-SE" sz="4000" b="0" dirty="0" smtClean="0">
                <a:latin typeface="Verdana"/>
                <a:cs typeface="Verdana"/>
              </a:rPr>
            </a:br>
            <a:endParaRPr lang="sv-SE" sz="4000" b="0" dirty="0">
              <a:latin typeface="Verdana"/>
              <a:cs typeface="Verdana"/>
            </a:endParaRPr>
          </a:p>
        </p:txBody>
      </p:sp>
      <p:sp>
        <p:nvSpPr>
          <p:cNvPr id="3" name="Platshållare för innehåll 2"/>
          <p:cNvSpPr>
            <a:spLocks noGrp="1"/>
          </p:cNvSpPr>
          <p:nvPr>
            <p:ph idx="1"/>
          </p:nvPr>
        </p:nvSpPr>
        <p:spPr>
          <a:xfrm>
            <a:off x="323528" y="2060847"/>
            <a:ext cx="3600400" cy="1656184"/>
          </a:xfrm>
          <a:solidFill>
            <a:srgbClr val="00FFFF"/>
          </a:solidFill>
        </p:spPr>
        <p:txBody>
          <a:bodyPr/>
          <a:lstStyle/>
          <a:p>
            <a:pPr marL="0" indent="0" algn="ctr">
              <a:buNone/>
            </a:pPr>
            <a:r>
              <a:rPr lang="sv-SE" sz="2400" dirty="0" smtClean="0">
                <a:latin typeface="Verdana"/>
                <a:cs typeface="Verdana"/>
              </a:rPr>
              <a:t>A person </a:t>
            </a:r>
            <a:r>
              <a:rPr lang="sv-SE" sz="2400" dirty="0" err="1" smtClean="0">
                <a:latin typeface="Verdana"/>
                <a:cs typeface="Verdana"/>
              </a:rPr>
              <a:t>with</a:t>
            </a:r>
            <a:r>
              <a:rPr lang="sv-SE" sz="2400" dirty="0" smtClean="0">
                <a:latin typeface="Verdana"/>
                <a:cs typeface="Verdana"/>
              </a:rPr>
              <a:t> a </a:t>
            </a:r>
            <a:r>
              <a:rPr lang="sv-SE" sz="2400" dirty="0" err="1" smtClean="0">
                <a:latin typeface="Verdana"/>
                <a:cs typeface="Verdana"/>
              </a:rPr>
              <a:t>tendency</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a:t>
            </a:r>
            <a:r>
              <a:rPr lang="sv-SE" sz="2400" dirty="0" err="1" smtClean="0">
                <a:latin typeface="Verdana"/>
                <a:cs typeface="Verdana"/>
              </a:rPr>
              <a:t>use</a:t>
            </a:r>
            <a:r>
              <a:rPr lang="sv-SE" sz="2400" dirty="0" smtClean="0">
                <a:latin typeface="Verdana"/>
                <a:cs typeface="Verdana"/>
              </a:rPr>
              <a:t> </a:t>
            </a:r>
            <a:r>
              <a:rPr lang="sv-SE" sz="2400" dirty="0" err="1" smtClean="0">
                <a:latin typeface="Verdana"/>
                <a:cs typeface="Verdana"/>
              </a:rPr>
              <a:t>violence</a:t>
            </a:r>
            <a:r>
              <a:rPr lang="sv-SE" sz="2400" dirty="0" smtClean="0">
                <a:latin typeface="Verdana"/>
                <a:cs typeface="Verdana"/>
              </a:rPr>
              <a:t> in </a:t>
            </a:r>
            <a:r>
              <a:rPr lang="sv-SE" sz="2400" dirty="0" err="1" smtClean="0">
                <a:latin typeface="Verdana"/>
                <a:cs typeface="Verdana"/>
              </a:rPr>
              <a:t>conflict</a:t>
            </a:r>
            <a:r>
              <a:rPr lang="sv-SE" sz="2400" dirty="0" smtClean="0">
                <a:latin typeface="Verdana"/>
                <a:cs typeface="Verdana"/>
              </a:rPr>
              <a:t> situations					</a:t>
            </a:r>
            <a:endParaRPr lang="sv-SE" sz="2400" dirty="0">
              <a:latin typeface="Verdana"/>
              <a:cs typeface="Verdana"/>
            </a:endParaRPr>
          </a:p>
        </p:txBody>
      </p:sp>
      <p:sp>
        <p:nvSpPr>
          <p:cNvPr id="5" name="Platshållare för innehåll 2"/>
          <p:cNvSpPr txBox="1">
            <a:spLocks/>
          </p:cNvSpPr>
          <p:nvPr/>
        </p:nvSpPr>
        <p:spPr bwMode="auto">
          <a:xfrm>
            <a:off x="4859907" y="2132856"/>
            <a:ext cx="3672906" cy="1584176"/>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a:lstStyle>
          <a:p>
            <a:pPr marL="0" indent="0" algn="ctr">
              <a:buFont typeface="Wingdings" pitchFamily="2" charset="2"/>
              <a:buNone/>
            </a:pPr>
            <a:r>
              <a:rPr lang="sv-SE" sz="2400" dirty="0" smtClean="0">
                <a:latin typeface="Verdana"/>
                <a:cs typeface="Verdana"/>
              </a:rPr>
              <a:t>A </a:t>
            </a:r>
            <a:r>
              <a:rPr lang="sv-SE" sz="2400" dirty="0" err="1" smtClean="0">
                <a:latin typeface="Verdana"/>
                <a:cs typeface="Verdana"/>
              </a:rPr>
              <a:t>high</a:t>
            </a:r>
            <a:r>
              <a:rPr lang="sv-SE" sz="2400" dirty="0" smtClean="0">
                <a:latin typeface="Verdana"/>
                <a:cs typeface="Verdana"/>
              </a:rPr>
              <a:t> </a:t>
            </a:r>
            <a:r>
              <a:rPr lang="sv-SE" sz="2400" dirty="0" err="1" smtClean="0">
                <a:latin typeface="Verdana"/>
                <a:cs typeface="Verdana"/>
              </a:rPr>
              <a:t>level</a:t>
            </a:r>
            <a:r>
              <a:rPr lang="sv-SE" sz="2400" dirty="0" smtClean="0">
                <a:latin typeface="Verdana"/>
                <a:cs typeface="Verdana"/>
              </a:rPr>
              <a:t> </a:t>
            </a:r>
            <a:r>
              <a:rPr lang="sv-SE" sz="2400" dirty="0" err="1" smtClean="0">
                <a:latin typeface="Verdana"/>
                <a:cs typeface="Verdana"/>
              </a:rPr>
              <a:t>of</a:t>
            </a:r>
            <a:r>
              <a:rPr lang="sv-SE" sz="2400" dirty="0" smtClean="0">
                <a:latin typeface="Verdana"/>
                <a:cs typeface="Verdana"/>
              </a:rPr>
              <a:t> stress on the </a:t>
            </a:r>
            <a:r>
              <a:rPr lang="sv-SE" sz="2400" dirty="0" err="1" smtClean="0">
                <a:latin typeface="Verdana"/>
                <a:cs typeface="Verdana"/>
              </a:rPr>
              <a:t>perpetrator</a:t>
            </a:r>
            <a:r>
              <a:rPr lang="sv-SE" sz="2400" dirty="0" smtClean="0">
                <a:latin typeface="Verdana"/>
                <a:cs typeface="Verdana"/>
              </a:rPr>
              <a:t> and the </a:t>
            </a:r>
            <a:r>
              <a:rPr lang="sv-SE" sz="2400" dirty="0" err="1" smtClean="0">
                <a:latin typeface="Verdana"/>
                <a:cs typeface="Verdana"/>
              </a:rPr>
              <a:t>family</a:t>
            </a:r>
            <a:r>
              <a:rPr lang="sv-SE" sz="2400" dirty="0" smtClean="0">
                <a:latin typeface="Verdana"/>
                <a:cs typeface="Verdana"/>
              </a:rPr>
              <a:t> </a:t>
            </a:r>
            <a:r>
              <a:rPr lang="sv-SE" sz="2400" dirty="0" err="1" smtClean="0">
                <a:latin typeface="Verdana"/>
                <a:cs typeface="Verdana"/>
              </a:rPr>
              <a:t>which</a:t>
            </a:r>
            <a:r>
              <a:rPr lang="sv-SE" sz="2400" dirty="0" smtClean="0">
                <a:latin typeface="Verdana"/>
                <a:cs typeface="Verdana"/>
              </a:rPr>
              <a:t> </a:t>
            </a:r>
            <a:r>
              <a:rPr lang="sv-SE" sz="2400" dirty="0" err="1" smtClean="0">
                <a:latin typeface="Verdana"/>
                <a:cs typeface="Verdana"/>
              </a:rPr>
              <a:t>removes</a:t>
            </a:r>
            <a:r>
              <a:rPr lang="sv-SE" sz="2400" dirty="0" smtClean="0">
                <a:latin typeface="Verdana"/>
                <a:cs typeface="Verdana"/>
              </a:rPr>
              <a:t> </a:t>
            </a:r>
            <a:r>
              <a:rPr lang="sv-SE" sz="2400" dirty="0" err="1" smtClean="0">
                <a:latin typeface="Verdana"/>
                <a:cs typeface="Verdana"/>
              </a:rPr>
              <a:t>barriers</a:t>
            </a:r>
            <a:r>
              <a:rPr lang="sv-SE" sz="2400" dirty="0" smtClean="0">
                <a:latin typeface="Verdana"/>
                <a:cs typeface="Verdana"/>
              </a:rPr>
              <a:t> 				</a:t>
            </a:r>
            <a:endParaRPr lang="sv-SE" sz="2400" dirty="0">
              <a:latin typeface="Verdana"/>
              <a:cs typeface="Verdana"/>
            </a:endParaRPr>
          </a:p>
        </p:txBody>
      </p:sp>
      <p:sp>
        <p:nvSpPr>
          <p:cNvPr id="6" name="Platshållare för innehåll 2"/>
          <p:cNvSpPr txBox="1">
            <a:spLocks/>
          </p:cNvSpPr>
          <p:nvPr/>
        </p:nvSpPr>
        <p:spPr bwMode="auto">
          <a:xfrm>
            <a:off x="395537" y="4221088"/>
            <a:ext cx="3528391" cy="1719883"/>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a:lstStyle>
          <a:p>
            <a:pPr marL="0" indent="0" algn="ctr">
              <a:buFont typeface="Wingdings" pitchFamily="2" charset="2"/>
              <a:buNone/>
            </a:pPr>
            <a:r>
              <a:rPr lang="sv-SE" sz="2400" dirty="0" smtClean="0">
                <a:latin typeface="Verdana"/>
                <a:cs typeface="Verdana"/>
              </a:rPr>
              <a:t>Insufficient social </a:t>
            </a:r>
            <a:r>
              <a:rPr lang="sv-SE" sz="2400" dirty="0" err="1" smtClean="0">
                <a:latin typeface="Verdana"/>
                <a:cs typeface="Verdana"/>
              </a:rPr>
              <a:t>network</a:t>
            </a:r>
            <a:r>
              <a:rPr lang="sv-SE" sz="2400" dirty="0">
                <a:latin typeface="Verdana"/>
                <a:cs typeface="Verdana"/>
              </a:rPr>
              <a:t> </a:t>
            </a:r>
            <a:r>
              <a:rPr lang="sv-SE" sz="2400" dirty="0" err="1" smtClean="0">
                <a:latin typeface="Verdana"/>
                <a:cs typeface="Verdana"/>
              </a:rPr>
              <a:t>that</a:t>
            </a:r>
            <a:r>
              <a:rPr lang="sv-SE" sz="2400" dirty="0" smtClean="0">
                <a:latin typeface="Verdana"/>
                <a:cs typeface="Verdana"/>
              </a:rPr>
              <a:t> </a:t>
            </a:r>
            <a:r>
              <a:rPr lang="sv-SE" sz="2400" dirty="0" err="1" smtClean="0">
                <a:latin typeface="Verdana"/>
                <a:cs typeface="Verdana"/>
              </a:rPr>
              <a:t>does</a:t>
            </a:r>
            <a:r>
              <a:rPr lang="sv-SE" sz="2400" dirty="0" smtClean="0">
                <a:latin typeface="Verdana"/>
                <a:cs typeface="Verdana"/>
              </a:rPr>
              <a:t> not </a:t>
            </a:r>
            <a:r>
              <a:rPr lang="sv-SE" sz="2400" dirty="0" err="1" smtClean="0">
                <a:latin typeface="Verdana"/>
                <a:cs typeface="Verdana"/>
              </a:rPr>
              <a:t>manage</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a:t>
            </a:r>
            <a:r>
              <a:rPr lang="sv-SE" sz="2400" dirty="0" err="1" smtClean="0">
                <a:latin typeface="Verdana"/>
                <a:cs typeface="Verdana"/>
              </a:rPr>
              <a:t>protect</a:t>
            </a:r>
            <a:r>
              <a:rPr lang="sv-SE" sz="2400" dirty="0" smtClean="0">
                <a:latin typeface="Verdana"/>
                <a:cs typeface="Verdana"/>
              </a:rPr>
              <a:t> the </a:t>
            </a:r>
            <a:r>
              <a:rPr lang="sv-SE" sz="2400" dirty="0" err="1" smtClean="0">
                <a:latin typeface="Verdana"/>
                <a:cs typeface="Verdana"/>
              </a:rPr>
              <a:t>child</a:t>
            </a:r>
            <a:r>
              <a:rPr lang="sv-SE" sz="2400" dirty="0" smtClean="0">
                <a:latin typeface="Verdana"/>
                <a:cs typeface="Verdana"/>
              </a:rPr>
              <a:t>				</a:t>
            </a:r>
            <a:endParaRPr lang="sv-SE" sz="2400" dirty="0">
              <a:latin typeface="Verdana"/>
              <a:cs typeface="Verdana"/>
            </a:endParaRPr>
          </a:p>
        </p:txBody>
      </p:sp>
      <p:sp>
        <p:nvSpPr>
          <p:cNvPr id="7" name="Platshållare för innehåll 2"/>
          <p:cNvSpPr txBox="1">
            <a:spLocks/>
          </p:cNvSpPr>
          <p:nvPr/>
        </p:nvSpPr>
        <p:spPr bwMode="auto">
          <a:xfrm>
            <a:off x="4859907" y="4077072"/>
            <a:ext cx="3672533" cy="1944216"/>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a:lstStyle>
          <a:p>
            <a:pPr marL="0" indent="0" algn="ctr">
              <a:buFont typeface="Wingdings" pitchFamily="2" charset="2"/>
              <a:buNone/>
            </a:pPr>
            <a:r>
              <a:rPr lang="sv-SE" sz="2400" dirty="0" smtClean="0">
                <a:latin typeface="Verdana"/>
                <a:cs typeface="Verdana"/>
              </a:rPr>
              <a:t>A </a:t>
            </a:r>
            <a:r>
              <a:rPr lang="sv-SE" sz="2400" dirty="0" err="1" smtClean="0">
                <a:latin typeface="Verdana"/>
                <a:cs typeface="Verdana"/>
              </a:rPr>
              <a:t>child</a:t>
            </a:r>
            <a:r>
              <a:rPr lang="sv-SE" sz="2400" dirty="0" smtClean="0">
                <a:latin typeface="Verdana"/>
                <a:cs typeface="Verdana"/>
              </a:rPr>
              <a:t> </a:t>
            </a:r>
            <a:r>
              <a:rPr lang="sv-SE" sz="2400" dirty="0" err="1" smtClean="0">
                <a:latin typeface="Verdana"/>
                <a:cs typeface="Verdana"/>
              </a:rPr>
              <a:t>who</a:t>
            </a:r>
            <a:r>
              <a:rPr lang="sv-SE" sz="2400" dirty="0" smtClean="0">
                <a:latin typeface="Verdana"/>
                <a:cs typeface="Verdana"/>
              </a:rPr>
              <a:t> </a:t>
            </a:r>
            <a:r>
              <a:rPr lang="sv-SE" sz="2400" dirty="0" err="1" smtClean="0">
                <a:latin typeface="Verdana"/>
                <a:cs typeface="Verdana"/>
              </a:rPr>
              <a:t>can</a:t>
            </a:r>
            <a:r>
              <a:rPr lang="sv-SE" sz="2400" dirty="0" smtClean="0">
                <a:latin typeface="Verdana"/>
                <a:cs typeface="Verdana"/>
              </a:rPr>
              <a:t> not </a:t>
            </a:r>
            <a:r>
              <a:rPr lang="sv-SE" sz="2400" dirty="0" err="1" smtClean="0">
                <a:latin typeface="Verdana"/>
                <a:cs typeface="Verdana"/>
              </a:rPr>
              <a:t>protect</a:t>
            </a:r>
            <a:r>
              <a:rPr lang="sv-SE" sz="2400" dirty="0" smtClean="0">
                <a:latin typeface="Verdana"/>
                <a:cs typeface="Verdana"/>
              </a:rPr>
              <a:t> </a:t>
            </a:r>
            <a:r>
              <a:rPr lang="sv-SE" sz="2400" dirty="0" err="1" smtClean="0">
                <a:latin typeface="Verdana"/>
                <a:cs typeface="Verdana"/>
              </a:rPr>
              <a:t>himself</a:t>
            </a:r>
            <a:r>
              <a:rPr lang="sv-SE" sz="2400" dirty="0" smtClean="0">
                <a:latin typeface="Verdana"/>
                <a:cs typeface="Verdana"/>
              </a:rPr>
              <a:t> or </a:t>
            </a:r>
            <a:r>
              <a:rPr lang="sv-SE" sz="2400" dirty="0" err="1" smtClean="0">
                <a:latin typeface="Verdana"/>
                <a:cs typeface="Verdana"/>
              </a:rPr>
              <a:t>whose</a:t>
            </a:r>
            <a:r>
              <a:rPr lang="sv-SE" sz="2400" dirty="0" smtClean="0">
                <a:latin typeface="Verdana"/>
                <a:cs typeface="Verdana"/>
              </a:rPr>
              <a:t> </a:t>
            </a:r>
            <a:r>
              <a:rPr lang="sv-SE" sz="2400" dirty="0" err="1" smtClean="0">
                <a:latin typeface="Verdana"/>
                <a:cs typeface="Verdana"/>
              </a:rPr>
              <a:t>behavior</a:t>
            </a:r>
            <a:r>
              <a:rPr lang="sv-SE" sz="2400" dirty="0" smtClean="0">
                <a:latin typeface="Verdana"/>
                <a:cs typeface="Verdana"/>
              </a:rPr>
              <a:t> </a:t>
            </a:r>
            <a:r>
              <a:rPr lang="sv-SE" sz="2400" dirty="0" err="1" smtClean="0">
                <a:latin typeface="Verdana"/>
                <a:cs typeface="Verdana"/>
              </a:rPr>
              <a:t>implies</a:t>
            </a:r>
            <a:r>
              <a:rPr lang="sv-SE" sz="2400" dirty="0" smtClean="0">
                <a:latin typeface="Verdana"/>
                <a:cs typeface="Verdana"/>
              </a:rPr>
              <a:t> extreme stress on the </a:t>
            </a:r>
            <a:r>
              <a:rPr lang="sv-SE" sz="2400" dirty="0" err="1" smtClean="0">
                <a:latin typeface="Verdana"/>
                <a:cs typeface="Verdana"/>
              </a:rPr>
              <a:t>parents</a:t>
            </a:r>
            <a:endParaRPr lang="sv-SE" sz="2400" dirty="0">
              <a:latin typeface="Verdana"/>
              <a:cs typeface="Verdana"/>
            </a:endParaRPr>
          </a:p>
        </p:txBody>
      </p:sp>
      <p:sp>
        <p:nvSpPr>
          <p:cNvPr id="10" name="Text Box 4"/>
          <p:cNvSpPr txBox="1">
            <a:spLocks noChangeArrowheads="1"/>
          </p:cNvSpPr>
          <p:nvPr/>
        </p:nvSpPr>
        <p:spPr bwMode="auto">
          <a:xfrm>
            <a:off x="2267745" y="6500813"/>
            <a:ext cx="6871494" cy="307777"/>
          </a:xfrm>
          <a:prstGeom prst="rect">
            <a:avLst/>
          </a:prstGeom>
          <a:noFill/>
          <a:ln w="9525">
            <a:noFill/>
            <a:miter lim="800000"/>
            <a:headEnd/>
            <a:tailEnd/>
          </a:ln>
        </p:spPr>
        <p:txBody>
          <a:bodyPr wrap="square">
            <a:spAutoFit/>
          </a:bodyPr>
          <a:lstStyle/>
          <a:p>
            <a:pPr algn="r"/>
            <a:r>
              <a:rPr lang="en-GB" sz="1400" dirty="0" err="1" smtClean="0">
                <a:latin typeface="Verdana"/>
                <a:cs typeface="Verdana"/>
              </a:rPr>
              <a:t>Annerbäck</a:t>
            </a:r>
            <a:r>
              <a:rPr lang="en-GB" sz="1400" dirty="0" smtClean="0">
                <a:latin typeface="Verdana"/>
                <a:cs typeface="Verdana"/>
              </a:rPr>
              <a:t> et al. J </a:t>
            </a:r>
            <a:r>
              <a:rPr lang="en-GB" sz="1400" dirty="0" err="1" smtClean="0">
                <a:latin typeface="Verdana"/>
                <a:cs typeface="Verdana"/>
              </a:rPr>
              <a:t>Fam</a:t>
            </a:r>
            <a:r>
              <a:rPr lang="en-GB" sz="1400" dirty="0" smtClean="0">
                <a:latin typeface="Verdana"/>
                <a:cs typeface="Verdana"/>
              </a:rPr>
              <a:t> Viol 2010;25:165-72</a:t>
            </a:r>
            <a:endParaRPr lang="sv-SE" sz="1400" dirty="0">
              <a:latin typeface="Verdana"/>
              <a:cs typeface="Verdana"/>
            </a:endParaRPr>
          </a:p>
        </p:txBody>
      </p:sp>
    </p:spTree>
    <p:extLst>
      <p:ext uri="{BB962C8B-B14F-4D97-AF65-F5344CB8AC3E}">
        <p14:creationId xmlns:p14="http://schemas.microsoft.com/office/powerpoint/2010/main" val="10507660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188640"/>
            <a:ext cx="7772400" cy="1143000"/>
          </a:xfrm>
        </p:spPr>
        <p:txBody>
          <a:bodyPr/>
          <a:lstStyle/>
          <a:p>
            <a:r>
              <a:rPr lang="sv-SE" sz="3600" b="0" dirty="0" err="1">
                <a:latin typeface="Verdana"/>
                <a:cs typeface="Verdana"/>
              </a:rPr>
              <a:t>Corporal</a:t>
            </a:r>
            <a:r>
              <a:rPr lang="sv-SE" sz="3600" b="0" dirty="0">
                <a:latin typeface="Verdana"/>
                <a:cs typeface="Verdana"/>
              </a:rPr>
              <a:t> </a:t>
            </a:r>
            <a:r>
              <a:rPr lang="sv-SE" sz="3600" b="0" dirty="0" err="1">
                <a:latin typeface="Verdana"/>
                <a:cs typeface="Verdana"/>
              </a:rPr>
              <a:t>punishment</a:t>
            </a:r>
            <a:r>
              <a:rPr lang="sv-SE" sz="3600" b="0" dirty="0">
                <a:latin typeface="Verdana"/>
                <a:cs typeface="Verdana"/>
              </a:rPr>
              <a:t> and </a:t>
            </a:r>
            <a:r>
              <a:rPr lang="sv-SE" sz="3600" b="0" dirty="0" smtClean="0">
                <a:latin typeface="Verdana"/>
                <a:cs typeface="Verdana"/>
              </a:rPr>
              <a:t/>
            </a:r>
            <a:br>
              <a:rPr lang="sv-SE" sz="3600" b="0" dirty="0" smtClean="0">
                <a:latin typeface="Verdana"/>
                <a:cs typeface="Verdana"/>
              </a:rPr>
            </a:br>
            <a:r>
              <a:rPr lang="sv-SE" sz="3600" b="0" dirty="0" err="1" smtClean="0">
                <a:latin typeface="Verdana"/>
                <a:cs typeface="Verdana"/>
              </a:rPr>
              <a:t>other</a:t>
            </a:r>
            <a:r>
              <a:rPr lang="sv-SE" sz="3600" b="0" dirty="0" smtClean="0">
                <a:latin typeface="Verdana"/>
                <a:cs typeface="Verdana"/>
              </a:rPr>
              <a:t> </a:t>
            </a:r>
            <a:r>
              <a:rPr lang="sv-SE" sz="3600" b="0" dirty="0" err="1">
                <a:latin typeface="Verdana"/>
                <a:cs typeface="Verdana"/>
              </a:rPr>
              <a:t>humiliating</a:t>
            </a:r>
            <a:r>
              <a:rPr lang="sv-SE" sz="3600" b="0" dirty="0">
                <a:latin typeface="Verdana"/>
                <a:cs typeface="Verdana"/>
              </a:rPr>
              <a:t> </a:t>
            </a:r>
            <a:r>
              <a:rPr lang="sv-SE" sz="3600" b="0" dirty="0" err="1">
                <a:latin typeface="Verdana"/>
                <a:cs typeface="Verdana"/>
              </a:rPr>
              <a:t>behavior</a:t>
            </a:r>
            <a:r>
              <a:rPr lang="sv-SE" sz="3600" b="0" dirty="0">
                <a:latin typeface="Verdana"/>
                <a:cs typeface="Verdana"/>
              </a:rPr>
              <a:t/>
            </a:r>
            <a:br>
              <a:rPr lang="sv-SE" sz="3600" b="0" dirty="0">
                <a:latin typeface="Verdana"/>
                <a:cs typeface="Verdana"/>
              </a:rPr>
            </a:br>
            <a:r>
              <a:rPr lang="sv-SE" sz="3600" b="0" dirty="0" err="1">
                <a:latin typeface="Verdana"/>
                <a:cs typeface="Verdana"/>
              </a:rPr>
              <a:t>towards</a:t>
            </a:r>
            <a:r>
              <a:rPr lang="sv-SE" sz="3600" b="0" dirty="0">
                <a:latin typeface="Verdana"/>
                <a:cs typeface="Verdana"/>
              </a:rPr>
              <a:t> </a:t>
            </a:r>
            <a:r>
              <a:rPr lang="sv-SE" sz="3600" b="0" dirty="0" err="1">
                <a:latin typeface="Verdana"/>
                <a:cs typeface="Verdana"/>
              </a:rPr>
              <a:t>children</a:t>
            </a:r>
            <a:r>
              <a:rPr lang="sv-SE" sz="3600" b="0" dirty="0">
                <a:latin typeface="Verdana"/>
                <a:cs typeface="Verdana"/>
              </a:rPr>
              <a:t> in Sweden</a:t>
            </a:r>
            <a:endParaRPr lang="sv-SE" sz="3600" dirty="0">
              <a:latin typeface="Verdana"/>
              <a:cs typeface="Verdana"/>
            </a:endParaRPr>
          </a:p>
        </p:txBody>
      </p:sp>
      <p:sp>
        <p:nvSpPr>
          <p:cNvPr id="3" name="Platshållare för innehåll 2"/>
          <p:cNvSpPr>
            <a:spLocks noGrp="1"/>
          </p:cNvSpPr>
          <p:nvPr>
            <p:ph idx="1"/>
          </p:nvPr>
        </p:nvSpPr>
        <p:spPr>
          <a:xfrm>
            <a:off x="539750" y="2338536"/>
            <a:ext cx="7776666" cy="4114800"/>
          </a:xfrm>
        </p:spPr>
        <p:txBody>
          <a:bodyPr/>
          <a:lstStyle/>
          <a:p>
            <a:r>
              <a:rPr lang="sv-SE" sz="2800" dirty="0">
                <a:latin typeface="Verdana"/>
                <a:cs typeface="Verdana"/>
              </a:rPr>
              <a:t>The </a:t>
            </a:r>
            <a:r>
              <a:rPr lang="sv-SE" sz="2800" dirty="0" err="1">
                <a:latin typeface="Verdana"/>
                <a:cs typeface="Verdana"/>
              </a:rPr>
              <a:t>increase</a:t>
            </a:r>
            <a:r>
              <a:rPr lang="sv-SE" sz="2800" dirty="0">
                <a:latin typeface="Verdana"/>
                <a:cs typeface="Verdana"/>
              </a:rPr>
              <a:t> in </a:t>
            </a:r>
            <a:r>
              <a:rPr lang="sv-SE" sz="2800" dirty="0" err="1">
                <a:latin typeface="Verdana"/>
                <a:cs typeface="Verdana"/>
              </a:rPr>
              <a:t>cases</a:t>
            </a:r>
            <a:r>
              <a:rPr lang="sv-SE" sz="2800" dirty="0">
                <a:latin typeface="Verdana"/>
                <a:cs typeface="Verdana"/>
              </a:rPr>
              <a:t> </a:t>
            </a:r>
            <a:r>
              <a:rPr lang="sv-SE" sz="2800" dirty="0" err="1">
                <a:latin typeface="Verdana"/>
                <a:cs typeface="Verdana"/>
              </a:rPr>
              <a:t>reported</a:t>
            </a:r>
            <a:r>
              <a:rPr lang="sv-SE" sz="2800" dirty="0">
                <a:latin typeface="Verdana"/>
                <a:cs typeface="Verdana"/>
              </a:rPr>
              <a:t> </a:t>
            </a:r>
            <a:r>
              <a:rPr lang="sv-SE" sz="2800" dirty="0" err="1">
                <a:latin typeface="Verdana"/>
                <a:cs typeface="Verdana"/>
              </a:rPr>
              <a:t>to</a:t>
            </a:r>
            <a:r>
              <a:rPr lang="sv-SE" sz="2800" dirty="0">
                <a:latin typeface="Verdana"/>
                <a:cs typeface="Verdana"/>
              </a:rPr>
              <a:t> the </a:t>
            </a:r>
            <a:r>
              <a:rPr lang="sv-SE" sz="2800" dirty="0" err="1" smtClean="0">
                <a:latin typeface="Verdana"/>
                <a:cs typeface="Verdana"/>
              </a:rPr>
              <a:t>police</a:t>
            </a:r>
            <a:r>
              <a:rPr lang="sv-SE" sz="2800" dirty="0">
                <a:latin typeface="Verdana"/>
                <a:cs typeface="Verdana"/>
              </a:rPr>
              <a:t> </a:t>
            </a:r>
            <a:r>
              <a:rPr lang="sv-SE" sz="2800" dirty="0" err="1" smtClean="0">
                <a:latin typeface="Verdana"/>
                <a:cs typeface="Verdana"/>
              </a:rPr>
              <a:t>reflects</a:t>
            </a:r>
            <a:r>
              <a:rPr lang="sv-SE" sz="2800" dirty="0" smtClean="0">
                <a:latin typeface="Verdana"/>
                <a:cs typeface="Verdana"/>
              </a:rPr>
              <a:t> </a:t>
            </a:r>
            <a:r>
              <a:rPr lang="sv-SE" sz="2800" dirty="0" err="1">
                <a:latin typeface="Verdana"/>
                <a:cs typeface="Verdana"/>
              </a:rPr>
              <a:t>more</a:t>
            </a:r>
            <a:r>
              <a:rPr lang="sv-SE" sz="2800" dirty="0">
                <a:latin typeface="Verdana"/>
                <a:cs typeface="Verdana"/>
              </a:rPr>
              <a:t> </a:t>
            </a:r>
            <a:r>
              <a:rPr lang="sv-SE" sz="2800" dirty="0" err="1">
                <a:latin typeface="Verdana"/>
                <a:cs typeface="Verdana"/>
              </a:rPr>
              <a:t>frequent</a:t>
            </a:r>
            <a:r>
              <a:rPr lang="sv-SE" sz="2800" dirty="0">
                <a:latin typeface="Verdana"/>
                <a:cs typeface="Verdana"/>
              </a:rPr>
              <a:t> </a:t>
            </a:r>
            <a:r>
              <a:rPr lang="sv-SE" sz="2800" dirty="0" err="1">
                <a:latin typeface="Verdana"/>
                <a:cs typeface="Verdana"/>
              </a:rPr>
              <a:t>reports</a:t>
            </a:r>
            <a:r>
              <a:rPr lang="sv-SE" sz="2800" dirty="0">
                <a:latin typeface="Verdana"/>
                <a:cs typeface="Verdana"/>
              </a:rPr>
              <a:t> </a:t>
            </a:r>
            <a:r>
              <a:rPr lang="sv-SE" sz="2800" dirty="0" err="1">
                <a:latin typeface="Verdana"/>
                <a:cs typeface="Verdana"/>
              </a:rPr>
              <a:t>of</a:t>
            </a:r>
            <a:r>
              <a:rPr lang="sv-SE" sz="2800" dirty="0">
                <a:latin typeface="Verdana"/>
                <a:cs typeface="Verdana"/>
              </a:rPr>
              <a:t> </a:t>
            </a:r>
            <a:r>
              <a:rPr lang="sv-SE" sz="2800" dirty="0" err="1" smtClean="0">
                <a:latin typeface="Verdana"/>
                <a:cs typeface="Verdana"/>
              </a:rPr>
              <a:t>neglect</a:t>
            </a:r>
            <a:endParaRPr lang="sv-SE" sz="2800" dirty="0" smtClean="0">
              <a:latin typeface="Verdana"/>
              <a:cs typeface="Verdana"/>
            </a:endParaRPr>
          </a:p>
          <a:p>
            <a:r>
              <a:rPr lang="sv-SE" sz="2800" dirty="0" err="1">
                <a:latin typeface="Verdana"/>
                <a:cs typeface="Verdana"/>
              </a:rPr>
              <a:t>Nine</a:t>
            </a:r>
            <a:r>
              <a:rPr lang="sv-SE" sz="2800" dirty="0">
                <a:latin typeface="Verdana"/>
                <a:cs typeface="Verdana"/>
              </a:rPr>
              <a:t> </a:t>
            </a:r>
            <a:r>
              <a:rPr lang="sv-SE" sz="2800" dirty="0" err="1">
                <a:latin typeface="Verdana"/>
                <a:cs typeface="Verdana"/>
              </a:rPr>
              <a:t>out</a:t>
            </a:r>
            <a:r>
              <a:rPr lang="sv-SE" sz="2800" dirty="0">
                <a:latin typeface="Verdana"/>
                <a:cs typeface="Verdana"/>
              </a:rPr>
              <a:t> </a:t>
            </a:r>
            <a:r>
              <a:rPr lang="sv-SE" sz="2800" dirty="0" err="1">
                <a:latin typeface="Verdana"/>
                <a:cs typeface="Verdana"/>
              </a:rPr>
              <a:t>of</a:t>
            </a:r>
            <a:r>
              <a:rPr lang="sv-SE" sz="2800" dirty="0">
                <a:latin typeface="Verdana"/>
                <a:cs typeface="Verdana"/>
              </a:rPr>
              <a:t> ten </a:t>
            </a:r>
            <a:r>
              <a:rPr lang="sv-SE" sz="2800" dirty="0" err="1">
                <a:latin typeface="Verdana"/>
                <a:cs typeface="Verdana"/>
              </a:rPr>
              <a:t>parents</a:t>
            </a:r>
            <a:r>
              <a:rPr lang="sv-SE" sz="2800" dirty="0">
                <a:latin typeface="Verdana"/>
                <a:cs typeface="Verdana"/>
              </a:rPr>
              <a:t> </a:t>
            </a:r>
            <a:r>
              <a:rPr lang="sv-SE" sz="2800" dirty="0" err="1">
                <a:latin typeface="Verdana"/>
                <a:cs typeface="Verdana"/>
              </a:rPr>
              <a:t>state</a:t>
            </a:r>
            <a:r>
              <a:rPr lang="sv-SE" sz="2800" dirty="0">
                <a:latin typeface="Verdana"/>
                <a:cs typeface="Verdana"/>
              </a:rPr>
              <a:t> </a:t>
            </a:r>
            <a:r>
              <a:rPr lang="sv-SE" sz="2800" dirty="0" err="1">
                <a:latin typeface="Verdana"/>
                <a:cs typeface="Verdana"/>
              </a:rPr>
              <a:t>that</a:t>
            </a:r>
            <a:r>
              <a:rPr lang="sv-SE" sz="2800" dirty="0">
                <a:latin typeface="Verdana"/>
                <a:cs typeface="Verdana"/>
              </a:rPr>
              <a:t> it is </a:t>
            </a:r>
            <a:r>
              <a:rPr lang="sv-SE" sz="2800" dirty="0" err="1" smtClean="0">
                <a:latin typeface="Verdana"/>
                <a:cs typeface="Verdana"/>
              </a:rPr>
              <a:t>wrong</a:t>
            </a:r>
            <a:r>
              <a:rPr lang="sv-SE" sz="2800" dirty="0">
                <a:latin typeface="Verdana"/>
                <a:cs typeface="Verdana"/>
              </a:rPr>
              <a:t> </a:t>
            </a:r>
            <a:r>
              <a:rPr lang="sv-SE" sz="2800" dirty="0" err="1" smtClean="0">
                <a:latin typeface="Verdana"/>
                <a:cs typeface="Verdana"/>
              </a:rPr>
              <a:t>to</a:t>
            </a:r>
            <a:r>
              <a:rPr lang="sv-SE" sz="2800" dirty="0" smtClean="0">
                <a:latin typeface="Verdana"/>
                <a:cs typeface="Verdana"/>
              </a:rPr>
              <a:t> </a:t>
            </a:r>
            <a:r>
              <a:rPr lang="sv-SE" sz="2800" dirty="0" err="1">
                <a:latin typeface="Verdana"/>
                <a:cs typeface="Verdana"/>
              </a:rPr>
              <a:t>spank</a:t>
            </a:r>
            <a:r>
              <a:rPr lang="sv-SE" sz="2800" dirty="0">
                <a:latin typeface="Verdana"/>
                <a:cs typeface="Verdana"/>
              </a:rPr>
              <a:t> </a:t>
            </a:r>
            <a:r>
              <a:rPr lang="sv-SE" sz="2800" dirty="0" err="1" smtClean="0">
                <a:latin typeface="Verdana"/>
                <a:cs typeface="Verdana"/>
              </a:rPr>
              <a:t>children</a:t>
            </a:r>
            <a:endParaRPr lang="sv-SE" sz="2800" dirty="0" smtClean="0">
              <a:latin typeface="Verdana"/>
              <a:cs typeface="Verdana"/>
            </a:endParaRPr>
          </a:p>
          <a:p>
            <a:endParaRPr lang="sv-SE" sz="2800" dirty="0" smtClean="0">
              <a:latin typeface="Verdana"/>
              <a:cs typeface="Verdana"/>
            </a:endParaRPr>
          </a:p>
          <a:p>
            <a:endParaRPr lang="sv-SE" sz="2800" dirty="0" smtClean="0">
              <a:latin typeface="Verdana"/>
              <a:cs typeface="Verdana"/>
            </a:endParaRPr>
          </a:p>
          <a:p>
            <a:endParaRPr lang="sv-SE" sz="2800" dirty="0">
              <a:latin typeface="Verdana"/>
              <a:cs typeface="Verdana"/>
            </a:endParaRPr>
          </a:p>
        </p:txBody>
      </p:sp>
    </p:spTree>
    <p:extLst>
      <p:ext uri="{BB962C8B-B14F-4D97-AF65-F5344CB8AC3E}">
        <p14:creationId xmlns:p14="http://schemas.microsoft.com/office/powerpoint/2010/main" val="33897661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188640"/>
            <a:ext cx="7772400" cy="1143000"/>
          </a:xfrm>
        </p:spPr>
        <p:txBody>
          <a:bodyPr/>
          <a:lstStyle/>
          <a:p>
            <a:r>
              <a:rPr lang="sv-SE" sz="3600" b="0" dirty="0" err="1">
                <a:latin typeface="Verdana"/>
                <a:cs typeface="Verdana"/>
              </a:rPr>
              <a:t>Corporal</a:t>
            </a:r>
            <a:r>
              <a:rPr lang="sv-SE" sz="3600" b="0" dirty="0">
                <a:latin typeface="Verdana"/>
                <a:cs typeface="Verdana"/>
              </a:rPr>
              <a:t> </a:t>
            </a:r>
            <a:r>
              <a:rPr lang="sv-SE" sz="3600" b="0" dirty="0" err="1">
                <a:latin typeface="Verdana"/>
                <a:cs typeface="Verdana"/>
              </a:rPr>
              <a:t>punishment</a:t>
            </a:r>
            <a:r>
              <a:rPr lang="sv-SE" sz="3600" b="0" dirty="0">
                <a:latin typeface="Verdana"/>
                <a:cs typeface="Verdana"/>
              </a:rPr>
              <a:t> and </a:t>
            </a:r>
            <a:r>
              <a:rPr lang="sv-SE" sz="3600" b="0" dirty="0" smtClean="0">
                <a:latin typeface="Verdana"/>
                <a:cs typeface="Verdana"/>
              </a:rPr>
              <a:t/>
            </a:r>
            <a:br>
              <a:rPr lang="sv-SE" sz="3600" b="0" dirty="0" smtClean="0">
                <a:latin typeface="Verdana"/>
                <a:cs typeface="Verdana"/>
              </a:rPr>
            </a:br>
            <a:r>
              <a:rPr lang="sv-SE" sz="3600" b="0" dirty="0" err="1" smtClean="0">
                <a:latin typeface="Verdana"/>
                <a:cs typeface="Verdana"/>
              </a:rPr>
              <a:t>other</a:t>
            </a:r>
            <a:r>
              <a:rPr lang="sv-SE" sz="3600" b="0" dirty="0" smtClean="0">
                <a:latin typeface="Verdana"/>
                <a:cs typeface="Verdana"/>
              </a:rPr>
              <a:t> </a:t>
            </a:r>
            <a:r>
              <a:rPr lang="sv-SE" sz="3600" b="0" dirty="0" err="1">
                <a:latin typeface="Verdana"/>
                <a:cs typeface="Verdana"/>
              </a:rPr>
              <a:t>humiliating</a:t>
            </a:r>
            <a:r>
              <a:rPr lang="sv-SE" sz="3600" b="0" dirty="0">
                <a:latin typeface="Verdana"/>
                <a:cs typeface="Verdana"/>
              </a:rPr>
              <a:t> </a:t>
            </a:r>
            <a:r>
              <a:rPr lang="sv-SE" sz="3600" b="0" dirty="0" err="1">
                <a:latin typeface="Verdana"/>
                <a:cs typeface="Verdana"/>
              </a:rPr>
              <a:t>behavior</a:t>
            </a:r>
            <a:r>
              <a:rPr lang="sv-SE" sz="3600" b="0" dirty="0">
                <a:latin typeface="Verdana"/>
                <a:cs typeface="Verdana"/>
              </a:rPr>
              <a:t/>
            </a:r>
            <a:br>
              <a:rPr lang="sv-SE" sz="3600" b="0" dirty="0">
                <a:latin typeface="Verdana"/>
                <a:cs typeface="Verdana"/>
              </a:rPr>
            </a:br>
            <a:r>
              <a:rPr lang="sv-SE" sz="3600" b="0" dirty="0" err="1">
                <a:latin typeface="Verdana"/>
                <a:cs typeface="Verdana"/>
              </a:rPr>
              <a:t>towards</a:t>
            </a:r>
            <a:r>
              <a:rPr lang="sv-SE" sz="3600" b="0" dirty="0">
                <a:latin typeface="Verdana"/>
                <a:cs typeface="Verdana"/>
              </a:rPr>
              <a:t> </a:t>
            </a:r>
            <a:r>
              <a:rPr lang="sv-SE" sz="3600" b="0" dirty="0" err="1">
                <a:latin typeface="Verdana"/>
                <a:cs typeface="Verdana"/>
              </a:rPr>
              <a:t>children</a:t>
            </a:r>
            <a:r>
              <a:rPr lang="sv-SE" sz="3600" b="0" dirty="0">
                <a:latin typeface="Verdana"/>
                <a:cs typeface="Verdana"/>
              </a:rPr>
              <a:t> in Sweden</a:t>
            </a:r>
            <a:endParaRPr lang="sv-SE" sz="3600" dirty="0">
              <a:latin typeface="Verdana"/>
              <a:cs typeface="Verdana"/>
            </a:endParaRPr>
          </a:p>
        </p:txBody>
      </p:sp>
      <p:sp>
        <p:nvSpPr>
          <p:cNvPr id="3" name="Platshållare för innehåll 2"/>
          <p:cNvSpPr>
            <a:spLocks noGrp="1"/>
          </p:cNvSpPr>
          <p:nvPr>
            <p:ph idx="1"/>
          </p:nvPr>
        </p:nvSpPr>
        <p:spPr>
          <a:xfrm>
            <a:off x="395536" y="2122512"/>
            <a:ext cx="8280920" cy="4114800"/>
          </a:xfrm>
        </p:spPr>
        <p:txBody>
          <a:bodyPr/>
          <a:lstStyle/>
          <a:p>
            <a:r>
              <a:rPr lang="sv-SE" sz="2800" dirty="0" err="1" smtClean="0">
                <a:latin typeface="Verdana"/>
                <a:cs typeface="Verdana"/>
              </a:rPr>
              <a:t>Family</a:t>
            </a:r>
            <a:r>
              <a:rPr lang="sv-SE" sz="2800" dirty="0" smtClean="0">
                <a:latin typeface="Verdana"/>
                <a:cs typeface="Verdana"/>
              </a:rPr>
              <a:t> </a:t>
            </a:r>
            <a:r>
              <a:rPr lang="sv-SE" sz="2800" dirty="0" err="1">
                <a:latin typeface="Verdana"/>
                <a:cs typeface="Verdana"/>
              </a:rPr>
              <a:t>violence</a:t>
            </a:r>
            <a:r>
              <a:rPr lang="sv-SE" sz="2800" dirty="0">
                <a:latin typeface="Verdana"/>
                <a:cs typeface="Verdana"/>
              </a:rPr>
              <a:t> is the </a:t>
            </a:r>
            <a:r>
              <a:rPr lang="sv-SE" sz="2800" dirty="0" err="1">
                <a:latin typeface="Verdana"/>
                <a:cs typeface="Verdana"/>
              </a:rPr>
              <a:t>most</a:t>
            </a:r>
            <a:r>
              <a:rPr lang="sv-SE" sz="2800" dirty="0">
                <a:latin typeface="Verdana"/>
                <a:cs typeface="Verdana"/>
              </a:rPr>
              <a:t> </a:t>
            </a:r>
            <a:r>
              <a:rPr lang="sv-SE" sz="2800" dirty="0" err="1">
                <a:latin typeface="Verdana"/>
                <a:cs typeface="Verdana"/>
              </a:rPr>
              <a:t>dangerous</a:t>
            </a:r>
            <a:r>
              <a:rPr lang="sv-SE" sz="2800" dirty="0">
                <a:latin typeface="Verdana"/>
                <a:cs typeface="Verdana"/>
              </a:rPr>
              <a:t> risk </a:t>
            </a:r>
            <a:r>
              <a:rPr lang="sv-SE" sz="2800" dirty="0" err="1" smtClean="0">
                <a:latin typeface="Verdana"/>
                <a:cs typeface="Verdana"/>
              </a:rPr>
              <a:t>factor</a:t>
            </a:r>
            <a:r>
              <a:rPr lang="sv-SE" sz="2800" dirty="0">
                <a:latin typeface="Verdana"/>
                <a:cs typeface="Verdana"/>
              </a:rPr>
              <a:t> </a:t>
            </a:r>
            <a:r>
              <a:rPr lang="sv-SE" sz="2800" dirty="0" smtClean="0">
                <a:latin typeface="Verdana"/>
                <a:cs typeface="Verdana"/>
              </a:rPr>
              <a:t>for </a:t>
            </a:r>
            <a:r>
              <a:rPr lang="sv-SE" sz="2800" dirty="0" err="1">
                <a:latin typeface="Verdana"/>
                <a:cs typeface="Verdana"/>
              </a:rPr>
              <a:t>child</a:t>
            </a:r>
            <a:r>
              <a:rPr lang="sv-SE" sz="2800" dirty="0">
                <a:latin typeface="Verdana"/>
                <a:cs typeface="Verdana"/>
              </a:rPr>
              <a:t> </a:t>
            </a:r>
            <a:r>
              <a:rPr lang="sv-SE" sz="2800" dirty="0" smtClean="0">
                <a:latin typeface="Verdana"/>
                <a:cs typeface="Verdana"/>
              </a:rPr>
              <a:t>abuse</a:t>
            </a:r>
          </a:p>
          <a:p>
            <a:r>
              <a:rPr lang="sv-SE" sz="2800" dirty="0" err="1">
                <a:latin typeface="Verdana"/>
                <a:cs typeface="Verdana"/>
              </a:rPr>
              <a:t>Corporal</a:t>
            </a:r>
            <a:r>
              <a:rPr lang="sv-SE" sz="2800" dirty="0">
                <a:latin typeface="Verdana"/>
                <a:cs typeface="Verdana"/>
              </a:rPr>
              <a:t> </a:t>
            </a:r>
            <a:r>
              <a:rPr lang="sv-SE" sz="2800" dirty="0" err="1">
                <a:latin typeface="Verdana"/>
                <a:cs typeface="Verdana"/>
              </a:rPr>
              <a:t>punishment</a:t>
            </a:r>
            <a:r>
              <a:rPr lang="sv-SE" sz="2800" dirty="0">
                <a:latin typeface="Verdana"/>
                <a:cs typeface="Verdana"/>
              </a:rPr>
              <a:t> </a:t>
            </a:r>
            <a:r>
              <a:rPr lang="sv-SE" sz="2800" dirty="0" err="1">
                <a:latin typeface="Verdana"/>
                <a:cs typeface="Verdana"/>
              </a:rPr>
              <a:t>affects</a:t>
            </a:r>
            <a:r>
              <a:rPr lang="sv-SE" sz="2800" dirty="0">
                <a:latin typeface="Verdana"/>
                <a:cs typeface="Verdana"/>
              </a:rPr>
              <a:t> </a:t>
            </a:r>
            <a:r>
              <a:rPr lang="sv-SE" sz="2800" dirty="0" err="1">
                <a:latin typeface="Verdana"/>
                <a:cs typeface="Verdana"/>
              </a:rPr>
              <a:t>children’s</a:t>
            </a:r>
            <a:r>
              <a:rPr lang="sv-SE" sz="2800" dirty="0">
                <a:latin typeface="Verdana"/>
                <a:cs typeface="Verdana"/>
              </a:rPr>
              <a:t> </a:t>
            </a:r>
            <a:r>
              <a:rPr lang="sv-SE" sz="2800" dirty="0" err="1" smtClean="0">
                <a:latin typeface="Verdana"/>
                <a:cs typeface="Verdana"/>
              </a:rPr>
              <a:t>life</a:t>
            </a:r>
            <a:r>
              <a:rPr lang="sv-SE" sz="2800" dirty="0">
                <a:latin typeface="Verdana"/>
                <a:cs typeface="Verdana"/>
              </a:rPr>
              <a:t> </a:t>
            </a:r>
            <a:r>
              <a:rPr lang="sv-SE" sz="2800" dirty="0" err="1" smtClean="0">
                <a:latin typeface="Verdana"/>
                <a:cs typeface="Verdana"/>
              </a:rPr>
              <a:t>negatively</a:t>
            </a:r>
            <a:r>
              <a:rPr lang="sv-SE" sz="2800" dirty="0" smtClean="0">
                <a:latin typeface="Verdana"/>
                <a:cs typeface="Verdana"/>
              </a:rPr>
              <a:t> </a:t>
            </a:r>
            <a:r>
              <a:rPr lang="sv-SE" sz="2800" dirty="0">
                <a:latin typeface="Verdana"/>
                <a:cs typeface="Verdana"/>
              </a:rPr>
              <a:t>in </a:t>
            </a:r>
            <a:r>
              <a:rPr lang="sv-SE" sz="2800" dirty="0" err="1">
                <a:latin typeface="Verdana"/>
                <a:cs typeface="Verdana"/>
              </a:rPr>
              <a:t>many</a:t>
            </a:r>
            <a:r>
              <a:rPr lang="sv-SE" sz="2800" dirty="0">
                <a:latin typeface="Verdana"/>
                <a:cs typeface="Verdana"/>
              </a:rPr>
              <a:t> </a:t>
            </a:r>
            <a:r>
              <a:rPr lang="sv-SE" sz="2800" dirty="0" err="1" smtClean="0">
                <a:latin typeface="Verdana"/>
                <a:cs typeface="Verdana"/>
              </a:rPr>
              <a:t>ways</a:t>
            </a:r>
            <a:endParaRPr lang="sv-SE" sz="2800" dirty="0" smtClean="0">
              <a:latin typeface="Verdana"/>
              <a:cs typeface="Verdana"/>
            </a:endParaRPr>
          </a:p>
          <a:p>
            <a:r>
              <a:rPr lang="sv-SE" sz="2800" dirty="0">
                <a:latin typeface="Verdana"/>
                <a:cs typeface="Verdana"/>
              </a:rPr>
              <a:t>No major </a:t>
            </a:r>
            <a:r>
              <a:rPr lang="sv-SE" sz="2800" dirty="0" err="1">
                <a:latin typeface="Verdana"/>
                <a:cs typeface="Verdana"/>
              </a:rPr>
              <a:t>changes</a:t>
            </a:r>
            <a:r>
              <a:rPr lang="sv-SE" sz="2800" dirty="0">
                <a:latin typeface="Verdana"/>
                <a:cs typeface="Verdana"/>
              </a:rPr>
              <a:t> in later </a:t>
            </a:r>
            <a:r>
              <a:rPr lang="sv-SE" sz="2800" dirty="0" err="1">
                <a:latin typeface="Verdana"/>
                <a:cs typeface="Verdana"/>
              </a:rPr>
              <a:t>years</a:t>
            </a:r>
            <a:endParaRPr lang="sv-SE" sz="2800" dirty="0" smtClean="0">
              <a:latin typeface="Verdana"/>
              <a:cs typeface="Verdana"/>
            </a:endParaRPr>
          </a:p>
          <a:p>
            <a:endParaRPr lang="sv-SE" sz="2800" dirty="0" smtClean="0">
              <a:latin typeface="Verdana"/>
              <a:cs typeface="Verdana"/>
            </a:endParaRPr>
          </a:p>
          <a:p>
            <a:endParaRPr lang="sv-SE" sz="2800" dirty="0" smtClean="0">
              <a:latin typeface="Verdana"/>
              <a:cs typeface="Verdana"/>
            </a:endParaRPr>
          </a:p>
          <a:p>
            <a:endParaRPr lang="sv-SE" sz="2800" dirty="0">
              <a:latin typeface="Verdana"/>
              <a:cs typeface="Verdana"/>
            </a:endParaRPr>
          </a:p>
        </p:txBody>
      </p:sp>
    </p:spTree>
    <p:extLst>
      <p:ext uri="{BB962C8B-B14F-4D97-AF65-F5344CB8AC3E}">
        <p14:creationId xmlns:p14="http://schemas.microsoft.com/office/powerpoint/2010/main" val="24226819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810" y="917848"/>
            <a:ext cx="7916614" cy="1143000"/>
          </a:xfrm>
        </p:spPr>
        <p:txBody>
          <a:bodyPr/>
          <a:lstStyle/>
          <a:p>
            <a:r>
              <a:rPr lang="sv-SE" sz="4000" b="0" dirty="0" err="1" smtClean="0">
                <a:latin typeface="Verdana"/>
                <a:cs typeface="Verdana"/>
              </a:rPr>
              <a:t>Outline</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the presentation</a:t>
            </a:r>
            <a:endParaRPr lang="sv-SE" sz="4000" dirty="0">
              <a:latin typeface="Verdana"/>
              <a:cs typeface="Verdana"/>
            </a:endParaRPr>
          </a:p>
        </p:txBody>
      </p:sp>
      <p:sp>
        <p:nvSpPr>
          <p:cNvPr id="3" name="Platshållare för innehåll 2"/>
          <p:cNvSpPr>
            <a:spLocks noGrp="1"/>
          </p:cNvSpPr>
          <p:nvPr>
            <p:ph idx="1"/>
          </p:nvPr>
        </p:nvSpPr>
        <p:spPr>
          <a:xfrm>
            <a:off x="539750" y="1988840"/>
            <a:ext cx="8280722" cy="4462884"/>
          </a:xfrm>
        </p:spPr>
        <p:txBody>
          <a:bodyPr/>
          <a:lstStyle/>
          <a:p>
            <a:pPr>
              <a:buFont typeface="Arial"/>
              <a:buChar char="•"/>
            </a:pPr>
            <a:r>
              <a:rPr lang="sv-SE" sz="3200" dirty="0" smtClean="0">
                <a:solidFill>
                  <a:schemeClr val="bg1">
                    <a:lumMod val="85000"/>
                  </a:schemeClr>
                </a:solidFill>
                <a:latin typeface="Verdana"/>
                <a:cs typeface="Verdana"/>
              </a:rPr>
              <a:t>Dental </a:t>
            </a:r>
            <a:r>
              <a:rPr lang="sv-SE" sz="3200" dirty="0" err="1" smtClean="0">
                <a:solidFill>
                  <a:schemeClr val="bg1">
                    <a:lumMod val="85000"/>
                  </a:schemeClr>
                </a:solidFill>
                <a:latin typeface="Verdana"/>
                <a:cs typeface="Verdana"/>
              </a:rPr>
              <a:t>care</a:t>
            </a:r>
            <a:r>
              <a:rPr lang="sv-SE" sz="3200" dirty="0" smtClean="0">
                <a:solidFill>
                  <a:schemeClr val="bg1">
                    <a:lumMod val="85000"/>
                  </a:schemeClr>
                </a:solidFill>
                <a:latin typeface="Verdana"/>
                <a:cs typeface="Verdana"/>
              </a:rPr>
              <a:t> in Sweden</a:t>
            </a:r>
          </a:p>
          <a:p>
            <a:pPr>
              <a:buFont typeface="Arial"/>
              <a:buChar char="•"/>
            </a:pPr>
            <a:r>
              <a:rPr lang="sv-SE" sz="3200" dirty="0" smtClean="0">
                <a:solidFill>
                  <a:schemeClr val="bg1">
                    <a:lumMod val="85000"/>
                  </a:schemeClr>
                </a:solidFill>
                <a:latin typeface="Verdana"/>
                <a:cs typeface="Verdana"/>
              </a:rPr>
              <a:t>Child abuse and </a:t>
            </a:r>
            <a:r>
              <a:rPr lang="sv-SE" sz="3200" dirty="0" err="1" smtClean="0">
                <a:solidFill>
                  <a:schemeClr val="bg1">
                    <a:lumMod val="85000"/>
                  </a:schemeClr>
                </a:solidFill>
                <a:latin typeface="Verdana"/>
                <a:cs typeface="Verdana"/>
              </a:rPr>
              <a:t>neglect</a:t>
            </a:r>
            <a:r>
              <a:rPr lang="sv-SE" sz="3200" dirty="0" smtClean="0">
                <a:solidFill>
                  <a:schemeClr val="bg1">
                    <a:lumMod val="85000"/>
                  </a:schemeClr>
                </a:solidFill>
                <a:latin typeface="Verdana"/>
                <a:cs typeface="Verdana"/>
              </a:rPr>
              <a:t> in Sweden</a:t>
            </a:r>
          </a:p>
          <a:p>
            <a:pPr>
              <a:buFont typeface="Arial"/>
              <a:buChar char="•"/>
            </a:pPr>
            <a:r>
              <a:rPr lang="sv-SE" sz="3200" dirty="0" err="1" smtClean="0">
                <a:latin typeface="Verdana"/>
                <a:cs typeface="Verdana"/>
              </a:rPr>
              <a:t>Consequences</a:t>
            </a:r>
            <a:r>
              <a:rPr lang="sv-SE" sz="3200" dirty="0" smtClean="0">
                <a:latin typeface="Verdana"/>
                <a:cs typeface="Verdana"/>
              </a:rPr>
              <a:t> </a:t>
            </a:r>
          </a:p>
          <a:p>
            <a:pPr>
              <a:buFont typeface="Arial"/>
              <a:buChar char="•"/>
            </a:pPr>
            <a:r>
              <a:rPr lang="sv-SE" sz="3200" dirty="0" err="1" smtClean="0">
                <a:latin typeface="Verdana"/>
                <a:cs typeface="Verdana"/>
              </a:rPr>
              <a:t>Guidelines</a:t>
            </a:r>
            <a:r>
              <a:rPr lang="sv-SE" sz="3200" dirty="0" smtClean="0">
                <a:latin typeface="Verdana"/>
                <a:cs typeface="Verdana"/>
              </a:rPr>
              <a:t> for </a:t>
            </a:r>
            <a:r>
              <a:rPr lang="sv-SE" sz="3200" dirty="0" err="1" smtClean="0">
                <a:latin typeface="Verdana"/>
                <a:cs typeface="Verdana"/>
              </a:rPr>
              <a:t>dentistry</a:t>
            </a:r>
            <a:endParaRPr lang="sv-SE" sz="3200" dirty="0" smtClean="0">
              <a:latin typeface="Verdana"/>
              <a:cs typeface="Verdana"/>
            </a:endParaRP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a:t>
            </a:r>
            <a:r>
              <a:rPr lang="sv-SE" sz="3200" dirty="0" err="1" smtClean="0">
                <a:latin typeface="Verdana"/>
                <a:cs typeface="Verdana"/>
              </a:rPr>
              <a:t>undergraduate</a:t>
            </a:r>
            <a:r>
              <a:rPr lang="sv-SE" sz="3200" dirty="0" smtClean="0">
                <a:latin typeface="Verdana"/>
                <a:cs typeface="Verdana"/>
              </a:rPr>
              <a:t> and </a:t>
            </a:r>
            <a:r>
              <a:rPr lang="sv-SE" sz="3200" dirty="0" err="1" smtClean="0">
                <a:latin typeface="Verdana"/>
                <a:cs typeface="Verdana"/>
              </a:rPr>
              <a:t>continuing</a:t>
            </a:r>
            <a:r>
              <a:rPr lang="sv-SE" sz="3200" dirty="0" smtClean="0">
                <a:latin typeface="Verdana"/>
                <a:cs typeface="Verdana"/>
              </a:rPr>
              <a:t> dental </a:t>
            </a:r>
            <a:r>
              <a:rPr lang="sv-SE" sz="3200" dirty="0" err="1" smtClean="0">
                <a:latin typeface="Verdana"/>
                <a:cs typeface="Verdana"/>
              </a:rPr>
              <a:t>education</a:t>
            </a:r>
            <a:endParaRPr lang="sv-SE" sz="3200" dirty="0">
              <a:latin typeface="Verdana"/>
              <a:cs typeface="Verdana"/>
            </a:endParaRPr>
          </a:p>
        </p:txBody>
      </p:sp>
    </p:spTree>
    <p:extLst>
      <p:ext uri="{BB962C8B-B14F-4D97-AF65-F5344CB8AC3E}">
        <p14:creationId xmlns:p14="http://schemas.microsoft.com/office/powerpoint/2010/main" val="4863569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332656"/>
            <a:ext cx="7772400" cy="719138"/>
          </a:xfrm>
        </p:spPr>
        <p:txBody>
          <a:bodyPr/>
          <a:lstStyle/>
          <a:p>
            <a:pPr eaLnBrk="1" hangingPunct="1"/>
            <a:r>
              <a:rPr lang="sv-SE" sz="4000" b="0" dirty="0" err="1" smtClean="0">
                <a:latin typeface="Verdana"/>
                <a:cs typeface="Verdana"/>
              </a:rPr>
              <a:t>Consequences</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a:t>
            </a:r>
            <a:r>
              <a:rPr lang="sv-SE" sz="4000" b="0" dirty="0" err="1" smtClean="0">
                <a:latin typeface="Verdana"/>
                <a:cs typeface="Verdana"/>
              </a:rPr>
              <a:t>child</a:t>
            </a:r>
            <a:r>
              <a:rPr lang="sv-SE" sz="4000" b="0" dirty="0" smtClean="0">
                <a:latin typeface="Verdana"/>
                <a:cs typeface="Verdana"/>
              </a:rPr>
              <a:t> </a:t>
            </a:r>
            <a:br>
              <a:rPr lang="sv-SE" sz="4000" b="0" dirty="0" smtClean="0">
                <a:latin typeface="Verdana"/>
                <a:cs typeface="Verdana"/>
              </a:rPr>
            </a:br>
            <a:r>
              <a:rPr lang="sv-SE" sz="4000" b="0" dirty="0" smtClean="0">
                <a:latin typeface="Verdana"/>
                <a:cs typeface="Verdana"/>
              </a:rPr>
              <a:t>abuse and </a:t>
            </a:r>
            <a:r>
              <a:rPr lang="sv-SE" sz="4000" b="0" dirty="0" err="1" smtClean="0">
                <a:latin typeface="Verdana"/>
                <a:cs typeface="Verdana"/>
              </a:rPr>
              <a:t>deglect</a:t>
            </a:r>
            <a:endParaRPr lang="sv-SE" sz="4000" b="0" dirty="0" smtClean="0">
              <a:latin typeface="Verdana"/>
              <a:cs typeface="Verdana"/>
            </a:endParaRPr>
          </a:p>
        </p:txBody>
      </p:sp>
      <p:sp>
        <p:nvSpPr>
          <p:cNvPr id="7171" name="Rectangle 3"/>
          <p:cNvSpPr>
            <a:spLocks noGrp="1" noChangeArrowheads="1"/>
          </p:cNvSpPr>
          <p:nvPr>
            <p:ph type="body" idx="1"/>
          </p:nvPr>
        </p:nvSpPr>
        <p:spPr>
          <a:xfrm>
            <a:off x="684213" y="2060575"/>
            <a:ext cx="7772400" cy="3240633"/>
          </a:xfrm>
          <a:noFill/>
        </p:spPr>
        <p:txBody>
          <a:bodyPr/>
          <a:lstStyle/>
          <a:p>
            <a:pPr>
              <a:buFont typeface="Arial" pitchFamily="34" charset="0"/>
              <a:buChar char="•"/>
            </a:pPr>
            <a:r>
              <a:rPr lang="sv-SE" sz="3200" dirty="0" err="1" smtClean="0">
                <a:latin typeface="Verdana"/>
                <a:cs typeface="Verdana"/>
              </a:rPr>
              <a:t>Physical</a:t>
            </a:r>
            <a:r>
              <a:rPr lang="sv-SE" sz="3200" dirty="0" smtClean="0">
                <a:latin typeface="Verdana"/>
                <a:cs typeface="Verdana"/>
              </a:rPr>
              <a:t> </a:t>
            </a:r>
            <a:r>
              <a:rPr lang="sv-SE" sz="3200" dirty="0" err="1" smtClean="0">
                <a:latin typeface="Verdana"/>
                <a:cs typeface="Verdana"/>
              </a:rPr>
              <a:t>health</a:t>
            </a:r>
            <a:r>
              <a:rPr lang="sv-SE" sz="3200" dirty="0" smtClean="0">
                <a:latin typeface="Verdana"/>
                <a:cs typeface="Verdana"/>
              </a:rPr>
              <a:t> problems</a:t>
            </a:r>
          </a:p>
          <a:p>
            <a:pPr eaLnBrk="1" hangingPunct="1">
              <a:buFont typeface="Arial" pitchFamily="34" charset="0"/>
              <a:buChar char="•"/>
            </a:pPr>
            <a:r>
              <a:rPr lang="sv-SE" sz="3200" dirty="0" smtClean="0">
                <a:latin typeface="Verdana"/>
                <a:cs typeface="Verdana"/>
              </a:rPr>
              <a:t>Mental </a:t>
            </a:r>
            <a:r>
              <a:rPr lang="sv-SE" sz="3200" dirty="0" err="1" smtClean="0">
                <a:latin typeface="Verdana"/>
                <a:cs typeface="Verdana"/>
              </a:rPr>
              <a:t>health</a:t>
            </a:r>
            <a:r>
              <a:rPr lang="sv-SE" sz="3200" dirty="0" smtClean="0">
                <a:latin typeface="Verdana"/>
                <a:cs typeface="Verdana"/>
              </a:rPr>
              <a:t> problems </a:t>
            </a:r>
          </a:p>
          <a:p>
            <a:pPr>
              <a:buFont typeface="Arial" pitchFamily="34" charset="0"/>
              <a:buChar char="•"/>
            </a:pPr>
            <a:r>
              <a:rPr lang="sv-SE" sz="3200" dirty="0" err="1" smtClean="0">
                <a:latin typeface="Verdana"/>
                <a:cs typeface="Verdana"/>
              </a:rPr>
              <a:t>Low</a:t>
            </a:r>
            <a:r>
              <a:rPr lang="sv-SE" sz="3200" dirty="0" smtClean="0">
                <a:latin typeface="Verdana"/>
                <a:cs typeface="Verdana"/>
              </a:rPr>
              <a:t> </a:t>
            </a:r>
            <a:r>
              <a:rPr lang="sv-SE" sz="3200" dirty="0" err="1" smtClean="0">
                <a:latin typeface="Verdana"/>
                <a:cs typeface="Verdana"/>
              </a:rPr>
              <a:t>educational</a:t>
            </a:r>
            <a:r>
              <a:rPr lang="sv-SE" sz="3200" dirty="0" smtClean="0">
                <a:latin typeface="Verdana"/>
                <a:cs typeface="Verdana"/>
              </a:rPr>
              <a:t> </a:t>
            </a:r>
            <a:r>
              <a:rPr lang="sv-SE" sz="3200" dirty="0" err="1" smtClean="0">
                <a:latin typeface="Verdana"/>
                <a:cs typeface="Verdana"/>
              </a:rPr>
              <a:t>achievment</a:t>
            </a:r>
            <a:endParaRPr lang="sv-SE" sz="3200" dirty="0" smtClean="0">
              <a:latin typeface="Verdana"/>
              <a:cs typeface="Verdana"/>
            </a:endParaRPr>
          </a:p>
          <a:p>
            <a:pPr eaLnBrk="1" hangingPunct="1">
              <a:buFont typeface="Arial" pitchFamily="34" charset="0"/>
              <a:buChar char="•"/>
            </a:pPr>
            <a:r>
              <a:rPr lang="sv-SE" sz="3200" dirty="0" err="1" smtClean="0">
                <a:latin typeface="Verdana"/>
                <a:cs typeface="Verdana"/>
              </a:rPr>
              <a:t>Drug</a:t>
            </a:r>
            <a:r>
              <a:rPr lang="sv-SE" sz="3200" dirty="0" smtClean="0">
                <a:latin typeface="Verdana"/>
                <a:cs typeface="Verdana"/>
              </a:rPr>
              <a:t> and </a:t>
            </a:r>
            <a:r>
              <a:rPr lang="sv-SE" sz="3200" dirty="0" err="1" smtClean="0">
                <a:latin typeface="Verdana"/>
                <a:cs typeface="Verdana"/>
              </a:rPr>
              <a:t>alcohol</a:t>
            </a:r>
            <a:r>
              <a:rPr lang="sv-SE" sz="3200" dirty="0" smtClean="0">
                <a:latin typeface="Verdana"/>
                <a:cs typeface="Verdana"/>
              </a:rPr>
              <a:t> </a:t>
            </a:r>
            <a:r>
              <a:rPr lang="sv-SE" sz="3200" dirty="0" err="1" smtClean="0">
                <a:latin typeface="Verdana"/>
                <a:cs typeface="Verdana"/>
              </a:rPr>
              <a:t>misuse</a:t>
            </a:r>
            <a:endParaRPr lang="sv-SE" sz="3200" dirty="0" smtClean="0">
              <a:latin typeface="Verdana"/>
              <a:cs typeface="Verdana"/>
            </a:endParaRPr>
          </a:p>
          <a:p>
            <a:pPr eaLnBrk="1" hangingPunct="1">
              <a:buFont typeface="Arial" pitchFamily="34" charset="0"/>
              <a:buChar char="•"/>
            </a:pPr>
            <a:r>
              <a:rPr lang="sv-SE" sz="3200" dirty="0" err="1" smtClean="0">
                <a:latin typeface="Verdana"/>
                <a:cs typeface="Verdana"/>
              </a:rPr>
              <a:t>Adverse</a:t>
            </a:r>
            <a:r>
              <a:rPr lang="sv-SE" sz="3200" dirty="0" smtClean="0">
                <a:latin typeface="Verdana"/>
                <a:cs typeface="Verdana"/>
              </a:rPr>
              <a:t> social </a:t>
            </a:r>
            <a:r>
              <a:rPr lang="sv-SE" sz="3200" dirty="0" err="1" smtClean="0">
                <a:latin typeface="Verdana"/>
                <a:cs typeface="Verdana"/>
              </a:rPr>
              <a:t>behaviors</a:t>
            </a:r>
            <a:endParaRPr lang="sv-SE" sz="3200" dirty="0" smtClean="0">
              <a:latin typeface="Verdana"/>
              <a:cs typeface="Verdana"/>
            </a:endParaRPr>
          </a:p>
          <a:p>
            <a:pPr eaLnBrk="1" hangingPunct="1">
              <a:buFont typeface="Arial" pitchFamily="34" charset="0"/>
              <a:buChar char="•"/>
            </a:pPr>
            <a:r>
              <a:rPr lang="sv-SE" sz="3200" dirty="0" smtClean="0">
                <a:latin typeface="Verdana"/>
                <a:cs typeface="Verdana"/>
              </a:rPr>
              <a:t>Death</a:t>
            </a:r>
          </a:p>
        </p:txBody>
      </p:sp>
      <p:sp>
        <p:nvSpPr>
          <p:cNvPr id="7173" name="Text Box 4"/>
          <p:cNvSpPr txBox="1">
            <a:spLocks noChangeArrowheads="1"/>
          </p:cNvSpPr>
          <p:nvPr/>
        </p:nvSpPr>
        <p:spPr bwMode="auto">
          <a:xfrm>
            <a:off x="6048375" y="6381750"/>
            <a:ext cx="3095625" cy="400110"/>
          </a:xfrm>
          <a:prstGeom prst="rect">
            <a:avLst/>
          </a:prstGeom>
          <a:noFill/>
          <a:ln w="9525">
            <a:noFill/>
            <a:miter lim="800000"/>
            <a:headEnd/>
            <a:tailEnd/>
          </a:ln>
        </p:spPr>
        <p:txBody>
          <a:bodyPr>
            <a:spAutoFit/>
          </a:bodyPr>
          <a:lstStyle/>
          <a:p>
            <a:pPr algn="r"/>
            <a:r>
              <a:rPr lang="sv-SE" sz="1000" dirty="0">
                <a:latin typeface="Arial" charset="0"/>
              </a:rPr>
              <a:t>Gilbert et al. </a:t>
            </a:r>
            <a:r>
              <a:rPr lang="sv-SE" sz="1000" dirty="0" err="1">
                <a:latin typeface="Arial" charset="0"/>
              </a:rPr>
              <a:t>Lancet</a:t>
            </a:r>
            <a:r>
              <a:rPr lang="sv-SE" sz="1000" dirty="0">
                <a:latin typeface="Arial" charset="0"/>
              </a:rPr>
              <a:t> </a:t>
            </a:r>
            <a:r>
              <a:rPr lang="sv-SE" sz="1000" dirty="0" smtClean="0">
                <a:latin typeface="Arial" charset="0"/>
              </a:rPr>
              <a:t>2009;373:68-81</a:t>
            </a:r>
          </a:p>
          <a:p>
            <a:pPr algn="r"/>
            <a:r>
              <a:rPr lang="sv-SE" sz="1000" dirty="0" smtClean="0">
                <a:latin typeface="Arial" charset="0"/>
              </a:rPr>
              <a:t>Miller and Chen 2011</a:t>
            </a:r>
            <a:endParaRPr lang="sv-SE" sz="1000" dirty="0">
              <a:latin typeface="Arial" charset="0"/>
            </a:endParaRPr>
          </a:p>
        </p:txBody>
      </p:sp>
      <p:sp>
        <p:nvSpPr>
          <p:cNvPr id="5" name="Platshållare för sidfot 4"/>
          <p:cNvSpPr>
            <a:spLocks noGrp="1"/>
          </p:cNvSpPr>
          <p:nvPr>
            <p:ph type="ftr" sz="quarter" idx="11"/>
          </p:nvPr>
        </p:nvSpPr>
        <p:spPr/>
        <p:txBody>
          <a:bodyPr/>
          <a:lstStyle/>
          <a:p>
            <a:pPr>
              <a:defRPr/>
            </a:pPr>
            <a:r>
              <a:rPr lang="sv-SE" smtClean="0"/>
              <a:t>Therese Kvist</a:t>
            </a:r>
            <a:endParaRPr lang="sv-SE"/>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bwMode="auto">
          <a:xfrm>
            <a:off x="6948264" y="116632"/>
            <a:ext cx="2016224" cy="936104"/>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pic>
        <p:nvPicPr>
          <p:cNvPr id="17410"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r="-1"/>
          <a:stretch/>
        </p:blipFill>
        <p:spPr bwMode="auto">
          <a:xfrm rot="5400000">
            <a:off x="2322592" y="1494338"/>
            <a:ext cx="4564830" cy="4830529"/>
          </a:xfrm>
          <a:prstGeom prst="rect">
            <a:avLst/>
          </a:prstGeom>
          <a:noFill/>
          <a:ln w="9525">
            <a:noFill/>
            <a:miter lim="800000"/>
            <a:headEnd/>
            <a:tailEnd/>
          </a:ln>
        </p:spPr>
      </p:pic>
      <p:sp>
        <p:nvSpPr>
          <p:cNvPr id="5" name="Platshållare för sidfot 4"/>
          <p:cNvSpPr>
            <a:spLocks noGrp="1"/>
          </p:cNvSpPr>
          <p:nvPr>
            <p:ph type="ftr" sz="quarter" idx="11"/>
          </p:nvPr>
        </p:nvSpPr>
        <p:spPr/>
        <p:txBody>
          <a:bodyPr/>
          <a:lstStyle/>
          <a:p>
            <a:pPr>
              <a:defRPr/>
            </a:pPr>
            <a:r>
              <a:rPr lang="sv-SE" smtClean="0"/>
              <a:t>Therese Kvist</a:t>
            </a:r>
            <a:endParaRPr lang="sv-SE"/>
          </a:p>
        </p:txBody>
      </p:sp>
      <p:sp>
        <p:nvSpPr>
          <p:cNvPr id="10" name="Rubrik 1"/>
          <p:cNvSpPr>
            <a:spLocks noGrp="1"/>
          </p:cNvSpPr>
          <p:nvPr>
            <p:ph type="title"/>
          </p:nvPr>
        </p:nvSpPr>
        <p:spPr>
          <a:xfrm>
            <a:off x="395536" y="260648"/>
            <a:ext cx="8496944" cy="936104"/>
          </a:xfrm>
          <a:ln>
            <a:noFill/>
          </a:ln>
        </p:spPr>
        <p:txBody>
          <a:bodyPr/>
          <a:lstStyle/>
          <a:p>
            <a:r>
              <a:rPr lang="sv-SE" sz="3600" b="0" dirty="0" smtClean="0">
                <a:latin typeface="Verdana"/>
                <a:cs typeface="Verdana"/>
              </a:rPr>
              <a:t>Tentative </a:t>
            </a:r>
            <a:r>
              <a:rPr lang="sv-SE" sz="3600" b="0" dirty="0" err="1" smtClean="0">
                <a:latin typeface="Verdana"/>
                <a:cs typeface="Verdana"/>
              </a:rPr>
              <a:t>model</a:t>
            </a:r>
            <a:r>
              <a:rPr lang="sv-SE" sz="3600" b="0" dirty="0" smtClean="0">
                <a:latin typeface="Verdana"/>
                <a:cs typeface="Verdana"/>
              </a:rPr>
              <a:t> for </a:t>
            </a:r>
            <a:r>
              <a:rPr lang="sv-SE" sz="3600" b="0" dirty="0" err="1" smtClean="0">
                <a:latin typeface="Verdana"/>
                <a:cs typeface="Verdana"/>
              </a:rPr>
              <a:t>early</a:t>
            </a:r>
            <a:r>
              <a:rPr lang="sv-SE" sz="3600" b="0" dirty="0" smtClean="0">
                <a:latin typeface="Verdana"/>
                <a:cs typeface="Verdana"/>
              </a:rPr>
              <a:t> </a:t>
            </a:r>
            <a:r>
              <a:rPr lang="sv-SE" sz="3600" b="0" dirty="0" err="1" smtClean="0">
                <a:latin typeface="Verdana"/>
                <a:cs typeface="Verdana"/>
              </a:rPr>
              <a:t>childhood</a:t>
            </a:r>
            <a:r>
              <a:rPr lang="sv-SE" sz="3600" b="0" dirty="0">
                <a:latin typeface="Verdana"/>
                <a:cs typeface="Verdana"/>
              </a:rPr>
              <a:t> </a:t>
            </a:r>
            <a:r>
              <a:rPr lang="sv-SE" sz="3600" b="0" dirty="0" smtClean="0">
                <a:latin typeface="Verdana"/>
                <a:cs typeface="Verdana"/>
              </a:rPr>
              <a:t>stress and </a:t>
            </a:r>
            <a:r>
              <a:rPr lang="sv-SE" sz="3600" b="0" dirty="0" err="1">
                <a:latin typeface="Verdana"/>
                <a:cs typeface="Verdana"/>
              </a:rPr>
              <a:t>disease</a:t>
            </a:r>
            <a:r>
              <a:rPr lang="sv-SE" sz="3600" b="0" dirty="0">
                <a:latin typeface="Verdana"/>
                <a:cs typeface="Verdana"/>
              </a:rPr>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810" y="917848"/>
            <a:ext cx="7916614" cy="1143000"/>
          </a:xfrm>
        </p:spPr>
        <p:txBody>
          <a:bodyPr/>
          <a:lstStyle/>
          <a:p>
            <a:r>
              <a:rPr lang="sv-SE" sz="4000" b="0" dirty="0" err="1" smtClean="0">
                <a:latin typeface="Verdana"/>
                <a:cs typeface="Verdana"/>
              </a:rPr>
              <a:t>Outline</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the presentation</a:t>
            </a:r>
            <a:endParaRPr lang="sv-SE" sz="4000" dirty="0">
              <a:latin typeface="Verdana"/>
              <a:cs typeface="Verdana"/>
            </a:endParaRPr>
          </a:p>
        </p:txBody>
      </p:sp>
      <p:sp>
        <p:nvSpPr>
          <p:cNvPr id="3" name="Platshållare för innehåll 2"/>
          <p:cNvSpPr>
            <a:spLocks noGrp="1"/>
          </p:cNvSpPr>
          <p:nvPr>
            <p:ph idx="1"/>
          </p:nvPr>
        </p:nvSpPr>
        <p:spPr>
          <a:xfrm>
            <a:off x="539750" y="1988840"/>
            <a:ext cx="8280722" cy="4462884"/>
          </a:xfrm>
        </p:spPr>
        <p:txBody>
          <a:bodyPr/>
          <a:lstStyle/>
          <a:p>
            <a:pPr>
              <a:buFont typeface="Arial"/>
              <a:buChar char="•"/>
            </a:pPr>
            <a:r>
              <a:rPr lang="sv-SE" sz="3200" dirty="0" smtClean="0">
                <a:solidFill>
                  <a:schemeClr val="bg1">
                    <a:lumMod val="85000"/>
                  </a:schemeClr>
                </a:solidFill>
                <a:latin typeface="Verdana"/>
                <a:cs typeface="Verdana"/>
              </a:rPr>
              <a:t>Dental </a:t>
            </a:r>
            <a:r>
              <a:rPr lang="sv-SE" sz="3200" dirty="0" err="1" smtClean="0">
                <a:solidFill>
                  <a:schemeClr val="bg1">
                    <a:lumMod val="85000"/>
                  </a:schemeClr>
                </a:solidFill>
                <a:latin typeface="Verdana"/>
                <a:cs typeface="Verdana"/>
              </a:rPr>
              <a:t>care</a:t>
            </a:r>
            <a:r>
              <a:rPr lang="sv-SE" sz="3200" dirty="0" smtClean="0">
                <a:solidFill>
                  <a:schemeClr val="bg1">
                    <a:lumMod val="85000"/>
                  </a:schemeClr>
                </a:solidFill>
                <a:latin typeface="Verdana"/>
                <a:cs typeface="Verdana"/>
              </a:rPr>
              <a:t> in Sweden</a:t>
            </a:r>
          </a:p>
          <a:p>
            <a:pPr>
              <a:buFont typeface="Arial"/>
              <a:buChar char="•"/>
            </a:pPr>
            <a:r>
              <a:rPr lang="sv-SE" sz="3200" dirty="0" smtClean="0">
                <a:solidFill>
                  <a:schemeClr val="bg1">
                    <a:lumMod val="85000"/>
                  </a:schemeClr>
                </a:solidFill>
                <a:latin typeface="Verdana"/>
                <a:cs typeface="Verdana"/>
              </a:rPr>
              <a:t>Child abuse and </a:t>
            </a:r>
            <a:r>
              <a:rPr lang="sv-SE" sz="3200" dirty="0" err="1" smtClean="0">
                <a:solidFill>
                  <a:schemeClr val="bg1">
                    <a:lumMod val="85000"/>
                  </a:schemeClr>
                </a:solidFill>
                <a:latin typeface="Verdana"/>
                <a:cs typeface="Verdana"/>
              </a:rPr>
              <a:t>neglect</a:t>
            </a:r>
            <a:r>
              <a:rPr lang="sv-SE" sz="3200" dirty="0" smtClean="0">
                <a:solidFill>
                  <a:schemeClr val="bg1">
                    <a:lumMod val="85000"/>
                  </a:schemeClr>
                </a:solidFill>
                <a:latin typeface="Verdana"/>
                <a:cs typeface="Verdana"/>
              </a:rPr>
              <a:t> in Sweden</a:t>
            </a:r>
          </a:p>
          <a:p>
            <a:pPr>
              <a:buFont typeface="Arial"/>
              <a:buChar char="•"/>
            </a:pPr>
            <a:r>
              <a:rPr lang="sv-SE" sz="3200" dirty="0" err="1" smtClean="0">
                <a:solidFill>
                  <a:schemeClr val="bg1">
                    <a:lumMod val="85000"/>
                  </a:schemeClr>
                </a:solidFill>
                <a:latin typeface="Verdana"/>
                <a:cs typeface="Verdana"/>
              </a:rPr>
              <a:t>Consequences</a:t>
            </a:r>
            <a:r>
              <a:rPr lang="sv-SE" sz="3200" dirty="0" smtClean="0">
                <a:solidFill>
                  <a:schemeClr val="bg1">
                    <a:lumMod val="85000"/>
                  </a:schemeClr>
                </a:solidFill>
                <a:latin typeface="Verdana"/>
                <a:cs typeface="Verdana"/>
              </a:rPr>
              <a:t> </a:t>
            </a:r>
          </a:p>
          <a:p>
            <a:pPr>
              <a:buFont typeface="Arial"/>
              <a:buChar char="•"/>
            </a:pPr>
            <a:r>
              <a:rPr lang="sv-SE" sz="3200" dirty="0" err="1" smtClean="0">
                <a:latin typeface="Verdana"/>
                <a:cs typeface="Verdana"/>
              </a:rPr>
              <a:t>Guidelines</a:t>
            </a:r>
            <a:r>
              <a:rPr lang="sv-SE" sz="3200" dirty="0" smtClean="0">
                <a:latin typeface="Verdana"/>
                <a:cs typeface="Verdana"/>
              </a:rPr>
              <a:t> for </a:t>
            </a:r>
            <a:r>
              <a:rPr lang="sv-SE" sz="3200" dirty="0" err="1" smtClean="0">
                <a:latin typeface="Verdana"/>
                <a:cs typeface="Verdana"/>
              </a:rPr>
              <a:t>dentistry</a:t>
            </a:r>
            <a:endParaRPr lang="sv-SE" sz="3200" dirty="0" smtClean="0">
              <a:latin typeface="Verdana"/>
              <a:cs typeface="Verdana"/>
            </a:endParaRP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a:t>
            </a:r>
            <a:r>
              <a:rPr lang="sv-SE" sz="3200" dirty="0" err="1" smtClean="0">
                <a:latin typeface="Verdana"/>
                <a:cs typeface="Verdana"/>
              </a:rPr>
              <a:t>undergraduate</a:t>
            </a:r>
            <a:r>
              <a:rPr lang="sv-SE" sz="3200" dirty="0" smtClean="0">
                <a:latin typeface="Verdana"/>
                <a:cs typeface="Verdana"/>
              </a:rPr>
              <a:t> and </a:t>
            </a:r>
            <a:r>
              <a:rPr lang="sv-SE" sz="3200" dirty="0" err="1" smtClean="0">
                <a:latin typeface="Verdana"/>
                <a:cs typeface="Verdana"/>
              </a:rPr>
              <a:t>continuing</a:t>
            </a:r>
            <a:r>
              <a:rPr lang="sv-SE" sz="3200" dirty="0" smtClean="0">
                <a:latin typeface="Verdana"/>
                <a:cs typeface="Verdana"/>
              </a:rPr>
              <a:t> dental </a:t>
            </a:r>
            <a:r>
              <a:rPr lang="sv-SE" sz="3200" dirty="0" err="1" smtClean="0">
                <a:latin typeface="Verdana"/>
                <a:cs typeface="Verdana"/>
              </a:rPr>
              <a:t>education</a:t>
            </a:r>
            <a:endParaRPr lang="sv-SE" sz="3200" dirty="0">
              <a:latin typeface="Verdana"/>
              <a:cs typeface="Verdana"/>
            </a:endParaRPr>
          </a:p>
        </p:txBody>
      </p:sp>
    </p:spTree>
    <p:extLst>
      <p:ext uri="{BB962C8B-B14F-4D97-AF65-F5344CB8AC3E}">
        <p14:creationId xmlns:p14="http://schemas.microsoft.com/office/powerpoint/2010/main" val="3114750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810" y="917848"/>
            <a:ext cx="7916614" cy="1143000"/>
          </a:xfrm>
        </p:spPr>
        <p:txBody>
          <a:bodyPr/>
          <a:lstStyle/>
          <a:p>
            <a:r>
              <a:rPr lang="sv-SE" sz="4000" b="0" dirty="0" err="1" smtClean="0">
                <a:latin typeface="Verdana"/>
                <a:cs typeface="Verdana"/>
              </a:rPr>
              <a:t>Outline</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the presentation</a:t>
            </a:r>
            <a:endParaRPr lang="sv-SE" sz="4000" dirty="0">
              <a:latin typeface="Verdana"/>
              <a:cs typeface="Verdana"/>
            </a:endParaRPr>
          </a:p>
        </p:txBody>
      </p:sp>
      <p:sp>
        <p:nvSpPr>
          <p:cNvPr id="3" name="Platshållare för innehåll 2"/>
          <p:cNvSpPr>
            <a:spLocks noGrp="1"/>
          </p:cNvSpPr>
          <p:nvPr>
            <p:ph idx="1"/>
          </p:nvPr>
        </p:nvSpPr>
        <p:spPr>
          <a:xfrm>
            <a:off x="539750" y="1988840"/>
            <a:ext cx="8280722" cy="4462884"/>
          </a:xfrm>
        </p:spPr>
        <p:txBody>
          <a:bodyPr/>
          <a:lstStyle/>
          <a:p>
            <a:pPr>
              <a:buFont typeface="Arial"/>
              <a:buChar char="•"/>
            </a:pPr>
            <a:r>
              <a:rPr lang="sv-SE" sz="3200" dirty="0" smtClean="0">
                <a:latin typeface="Verdana"/>
                <a:cs typeface="Verdana"/>
              </a:rPr>
              <a:t>Dental </a:t>
            </a:r>
            <a:r>
              <a:rPr lang="sv-SE" sz="3200" dirty="0" err="1" smtClean="0">
                <a:latin typeface="Verdana"/>
                <a:cs typeface="Verdana"/>
              </a:rPr>
              <a:t>care</a:t>
            </a:r>
            <a:r>
              <a:rPr lang="sv-SE" sz="3200" dirty="0" smtClean="0">
                <a:latin typeface="Verdana"/>
                <a:cs typeface="Verdana"/>
              </a:rPr>
              <a:t> in Sweden</a:t>
            </a: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Sweden</a:t>
            </a:r>
          </a:p>
          <a:p>
            <a:pPr>
              <a:buFont typeface="Arial"/>
              <a:buChar char="•"/>
            </a:pPr>
            <a:r>
              <a:rPr lang="sv-SE" sz="3200" dirty="0" err="1" smtClean="0">
                <a:latin typeface="Verdana"/>
                <a:cs typeface="Verdana"/>
              </a:rPr>
              <a:t>Consequences</a:t>
            </a:r>
            <a:r>
              <a:rPr lang="sv-SE" sz="3200" dirty="0" smtClean="0">
                <a:latin typeface="Verdana"/>
                <a:cs typeface="Verdana"/>
              </a:rPr>
              <a:t> </a:t>
            </a:r>
          </a:p>
          <a:p>
            <a:pPr>
              <a:buFont typeface="Arial"/>
              <a:buChar char="•"/>
            </a:pPr>
            <a:r>
              <a:rPr lang="sv-SE" sz="3200" dirty="0" err="1" smtClean="0">
                <a:latin typeface="Verdana"/>
                <a:cs typeface="Verdana"/>
              </a:rPr>
              <a:t>Guidelines</a:t>
            </a:r>
            <a:r>
              <a:rPr lang="sv-SE" sz="3200" dirty="0" smtClean="0">
                <a:latin typeface="Verdana"/>
                <a:cs typeface="Verdana"/>
              </a:rPr>
              <a:t> for </a:t>
            </a:r>
            <a:r>
              <a:rPr lang="sv-SE" sz="3200" dirty="0" err="1" smtClean="0">
                <a:latin typeface="Verdana"/>
                <a:cs typeface="Verdana"/>
              </a:rPr>
              <a:t>dentistry</a:t>
            </a:r>
            <a:endParaRPr lang="sv-SE" sz="3200" dirty="0" smtClean="0">
              <a:latin typeface="Verdana"/>
              <a:cs typeface="Verdana"/>
            </a:endParaRP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a:t>
            </a:r>
            <a:r>
              <a:rPr lang="sv-SE" sz="3200" dirty="0" err="1" smtClean="0">
                <a:latin typeface="Verdana"/>
                <a:cs typeface="Verdana"/>
              </a:rPr>
              <a:t>undergraduate</a:t>
            </a:r>
            <a:r>
              <a:rPr lang="sv-SE" sz="3200" dirty="0" smtClean="0">
                <a:latin typeface="Verdana"/>
                <a:cs typeface="Verdana"/>
              </a:rPr>
              <a:t> and </a:t>
            </a:r>
            <a:r>
              <a:rPr lang="sv-SE" sz="3200" dirty="0" err="1" smtClean="0">
                <a:latin typeface="Verdana"/>
                <a:cs typeface="Verdana"/>
              </a:rPr>
              <a:t>continuing</a:t>
            </a:r>
            <a:r>
              <a:rPr lang="sv-SE" sz="3200" dirty="0" smtClean="0">
                <a:latin typeface="Verdana"/>
                <a:cs typeface="Verdana"/>
              </a:rPr>
              <a:t> dental </a:t>
            </a:r>
            <a:r>
              <a:rPr lang="sv-SE" sz="3200" dirty="0" err="1" smtClean="0">
                <a:latin typeface="Verdana"/>
                <a:cs typeface="Verdana"/>
              </a:rPr>
              <a:t>education</a:t>
            </a:r>
            <a:endParaRPr lang="sv-SE" sz="3200" dirty="0">
              <a:latin typeface="Verdana"/>
              <a:cs typeface="Verdana"/>
            </a:endParaRPr>
          </a:p>
        </p:txBody>
      </p:sp>
    </p:spTree>
    <p:extLst>
      <p:ext uri="{BB962C8B-B14F-4D97-AF65-F5344CB8AC3E}">
        <p14:creationId xmlns:p14="http://schemas.microsoft.com/office/powerpoint/2010/main" val="315211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845840"/>
            <a:ext cx="8352928" cy="1143000"/>
          </a:xfrm>
        </p:spPr>
        <p:txBody>
          <a:bodyPr/>
          <a:lstStyle/>
          <a:p>
            <a:r>
              <a:rPr lang="sv-SE" sz="3600" b="0" dirty="0" err="1" smtClean="0">
                <a:latin typeface="Verdana"/>
                <a:cs typeface="Verdana"/>
              </a:rPr>
              <a:t>Why</a:t>
            </a:r>
            <a:r>
              <a:rPr lang="sv-SE" sz="3600" b="0" dirty="0" smtClean="0">
                <a:latin typeface="Verdana"/>
                <a:cs typeface="Verdana"/>
              </a:rPr>
              <a:t> </a:t>
            </a:r>
            <a:r>
              <a:rPr lang="sv-SE" sz="3600" b="0" dirty="0" err="1" smtClean="0">
                <a:latin typeface="Verdana"/>
                <a:cs typeface="Verdana"/>
              </a:rPr>
              <a:t>should</a:t>
            </a:r>
            <a:r>
              <a:rPr lang="sv-SE" sz="3600" b="0" dirty="0" smtClean="0">
                <a:latin typeface="Verdana"/>
                <a:cs typeface="Verdana"/>
              </a:rPr>
              <a:t> dental </a:t>
            </a:r>
            <a:r>
              <a:rPr lang="sv-SE" sz="3600" b="0" dirty="0" err="1" smtClean="0">
                <a:latin typeface="Verdana"/>
                <a:cs typeface="Verdana"/>
              </a:rPr>
              <a:t>professionals</a:t>
            </a:r>
            <a:r>
              <a:rPr lang="sv-SE" sz="3600" b="0" dirty="0" smtClean="0">
                <a:latin typeface="Verdana"/>
                <a:cs typeface="Verdana"/>
              </a:rPr>
              <a:t> </a:t>
            </a:r>
            <a:br>
              <a:rPr lang="sv-SE" sz="3600" b="0" dirty="0" smtClean="0">
                <a:latin typeface="Verdana"/>
                <a:cs typeface="Verdana"/>
              </a:rPr>
            </a:br>
            <a:r>
              <a:rPr lang="sv-SE" sz="3600" b="0" dirty="0" smtClean="0">
                <a:latin typeface="Verdana"/>
                <a:cs typeface="Verdana"/>
              </a:rPr>
              <a:t>be </a:t>
            </a:r>
            <a:r>
              <a:rPr lang="sv-SE" sz="3600" b="0" dirty="0" err="1" smtClean="0">
                <a:latin typeface="Verdana"/>
                <a:cs typeface="Verdana"/>
              </a:rPr>
              <a:t>involved</a:t>
            </a:r>
            <a:r>
              <a:rPr lang="sv-SE" sz="3600" b="0" dirty="0" smtClean="0">
                <a:latin typeface="Verdana"/>
                <a:cs typeface="Verdana"/>
              </a:rPr>
              <a:t> in </a:t>
            </a:r>
            <a:r>
              <a:rPr lang="sv-SE" sz="3600" b="0" dirty="0" err="1" smtClean="0">
                <a:latin typeface="Verdana"/>
                <a:cs typeface="Verdana"/>
              </a:rPr>
              <a:t>child</a:t>
            </a:r>
            <a:r>
              <a:rPr lang="sv-SE" sz="3600" b="0" dirty="0" smtClean="0">
                <a:latin typeface="Verdana"/>
                <a:cs typeface="Verdana"/>
              </a:rPr>
              <a:t> </a:t>
            </a:r>
            <a:r>
              <a:rPr lang="sv-SE" sz="3600" b="0" dirty="0" err="1" smtClean="0">
                <a:latin typeface="Verdana"/>
                <a:cs typeface="Verdana"/>
              </a:rPr>
              <a:t>protection</a:t>
            </a:r>
            <a:endParaRPr lang="sv-SE" sz="3600" b="0" dirty="0">
              <a:latin typeface="Verdana"/>
              <a:cs typeface="Verdana"/>
            </a:endParaRPr>
          </a:p>
        </p:txBody>
      </p:sp>
      <p:sp>
        <p:nvSpPr>
          <p:cNvPr id="3" name="Platshållare för innehåll 2"/>
          <p:cNvSpPr>
            <a:spLocks noGrp="1"/>
          </p:cNvSpPr>
          <p:nvPr>
            <p:ph idx="1"/>
          </p:nvPr>
        </p:nvSpPr>
        <p:spPr>
          <a:xfrm>
            <a:off x="539750" y="2348880"/>
            <a:ext cx="7772400" cy="4114800"/>
          </a:xfrm>
        </p:spPr>
        <p:txBody>
          <a:bodyPr/>
          <a:lstStyle/>
          <a:p>
            <a:r>
              <a:rPr lang="sv-SE" sz="2800" dirty="0" smtClean="0">
                <a:latin typeface="Verdana"/>
                <a:cs typeface="Verdana"/>
              </a:rPr>
              <a:t>Child abuse and </a:t>
            </a:r>
            <a:r>
              <a:rPr lang="sv-SE" sz="2800" dirty="0" err="1" smtClean="0">
                <a:latin typeface="Verdana"/>
                <a:cs typeface="Verdana"/>
              </a:rPr>
              <a:t>neglect</a:t>
            </a:r>
            <a:r>
              <a:rPr lang="sv-SE" sz="2800" dirty="0" smtClean="0">
                <a:latin typeface="Verdana"/>
                <a:cs typeface="Verdana"/>
              </a:rPr>
              <a:t> </a:t>
            </a:r>
            <a:r>
              <a:rPr lang="sv-SE" sz="2800" dirty="0" err="1" smtClean="0">
                <a:latin typeface="Verdana"/>
                <a:cs typeface="Verdana"/>
              </a:rPr>
              <a:t>are</a:t>
            </a:r>
            <a:r>
              <a:rPr lang="sv-SE" sz="2800" dirty="0" smtClean="0">
                <a:latin typeface="Verdana"/>
                <a:cs typeface="Verdana"/>
              </a:rPr>
              <a:t> prevalent</a:t>
            </a:r>
          </a:p>
          <a:p>
            <a:r>
              <a:rPr lang="sv-SE" sz="2800" dirty="0" smtClean="0">
                <a:latin typeface="Verdana"/>
                <a:cs typeface="Verdana"/>
              </a:rPr>
              <a:t>Most </a:t>
            </a:r>
            <a:r>
              <a:rPr lang="sv-SE" sz="2800" dirty="0" err="1" smtClean="0">
                <a:latin typeface="Verdana"/>
                <a:cs typeface="Verdana"/>
              </a:rPr>
              <a:t>cases</a:t>
            </a:r>
            <a:r>
              <a:rPr lang="sv-SE" sz="2800" dirty="0" smtClean="0">
                <a:latin typeface="Verdana"/>
                <a:cs typeface="Verdana"/>
              </a:rPr>
              <a:t> </a:t>
            </a:r>
            <a:r>
              <a:rPr lang="sv-SE" sz="2800" dirty="0" err="1" smtClean="0">
                <a:latin typeface="Verdana"/>
                <a:cs typeface="Verdana"/>
              </a:rPr>
              <a:t>are</a:t>
            </a:r>
            <a:r>
              <a:rPr lang="sv-SE" sz="2800" dirty="0" smtClean="0">
                <a:latin typeface="Verdana"/>
                <a:cs typeface="Verdana"/>
              </a:rPr>
              <a:t> </a:t>
            </a:r>
            <a:r>
              <a:rPr lang="sv-SE" sz="2800" dirty="0" err="1" smtClean="0">
                <a:latin typeface="Verdana"/>
                <a:cs typeface="Verdana"/>
              </a:rPr>
              <a:t>unreported</a:t>
            </a:r>
            <a:endParaRPr lang="sv-SE" sz="2800" dirty="0" smtClean="0">
              <a:latin typeface="Verdana"/>
              <a:cs typeface="Verdana"/>
            </a:endParaRPr>
          </a:p>
          <a:p>
            <a:r>
              <a:rPr lang="sv-SE" sz="2800" dirty="0" err="1" smtClean="0">
                <a:latin typeface="Verdana"/>
                <a:cs typeface="Verdana"/>
              </a:rPr>
              <a:t>Dentistry</a:t>
            </a:r>
            <a:r>
              <a:rPr lang="sv-SE" sz="2800" dirty="0" smtClean="0">
                <a:latin typeface="Verdana"/>
                <a:cs typeface="Verdana"/>
              </a:rPr>
              <a:t> </a:t>
            </a:r>
            <a:r>
              <a:rPr lang="sv-SE" sz="2800" dirty="0" err="1" smtClean="0">
                <a:latin typeface="Verdana"/>
                <a:cs typeface="Verdana"/>
              </a:rPr>
              <a:t>meets</a:t>
            </a:r>
            <a:r>
              <a:rPr lang="sv-SE" sz="2800" dirty="0" smtClean="0">
                <a:latin typeface="Verdana"/>
                <a:cs typeface="Verdana"/>
              </a:rPr>
              <a:t> </a:t>
            </a:r>
            <a:r>
              <a:rPr lang="sv-SE" sz="2800" dirty="0" err="1" smtClean="0">
                <a:latin typeface="Verdana"/>
                <a:cs typeface="Verdana"/>
              </a:rPr>
              <a:t>children</a:t>
            </a:r>
            <a:r>
              <a:rPr lang="sv-SE" sz="2800" dirty="0" smtClean="0">
                <a:latin typeface="Verdana"/>
                <a:cs typeface="Verdana"/>
              </a:rPr>
              <a:t> on a </a:t>
            </a:r>
            <a:r>
              <a:rPr lang="sv-SE" sz="2800" dirty="0" err="1" smtClean="0">
                <a:latin typeface="Verdana"/>
                <a:cs typeface="Verdana"/>
              </a:rPr>
              <a:t>regular</a:t>
            </a:r>
            <a:r>
              <a:rPr lang="sv-SE" sz="2800" dirty="0" smtClean="0">
                <a:latin typeface="Verdana"/>
                <a:cs typeface="Verdana"/>
              </a:rPr>
              <a:t> basis</a:t>
            </a:r>
          </a:p>
          <a:p>
            <a:r>
              <a:rPr lang="sv-SE" sz="2800" dirty="0" err="1" smtClean="0">
                <a:latin typeface="Verdana"/>
                <a:cs typeface="Verdana"/>
              </a:rPr>
              <a:t>Difficult</a:t>
            </a:r>
            <a:r>
              <a:rPr lang="sv-SE" sz="2800" dirty="0" smtClean="0">
                <a:latin typeface="Verdana"/>
                <a:cs typeface="Verdana"/>
              </a:rPr>
              <a:t> </a:t>
            </a:r>
            <a:r>
              <a:rPr lang="sv-SE" sz="2800" dirty="0" err="1" smtClean="0">
                <a:latin typeface="Verdana"/>
                <a:cs typeface="Verdana"/>
              </a:rPr>
              <a:t>question</a:t>
            </a:r>
            <a:r>
              <a:rPr lang="sv-SE" sz="2800" dirty="0" smtClean="0">
                <a:latin typeface="Verdana"/>
                <a:cs typeface="Verdana"/>
              </a:rPr>
              <a:t> for </a:t>
            </a:r>
            <a:r>
              <a:rPr lang="sv-SE" sz="2800" dirty="0" err="1" smtClean="0">
                <a:latin typeface="Verdana"/>
                <a:cs typeface="Verdana"/>
              </a:rPr>
              <a:t>interested</a:t>
            </a:r>
            <a:r>
              <a:rPr lang="sv-SE" sz="2800" dirty="0" smtClean="0">
                <a:latin typeface="Verdana"/>
                <a:cs typeface="Verdana"/>
              </a:rPr>
              <a:t> in </a:t>
            </a:r>
            <a:r>
              <a:rPr lang="sv-SE" sz="2800" dirty="0" err="1" smtClean="0">
                <a:latin typeface="Verdana"/>
                <a:cs typeface="Verdana"/>
              </a:rPr>
              <a:t>childrens</a:t>
            </a:r>
            <a:r>
              <a:rPr lang="sv-SE" sz="2800" dirty="0" smtClean="0">
                <a:latin typeface="Verdana"/>
                <a:cs typeface="Verdana"/>
              </a:rPr>
              <a:t> </a:t>
            </a:r>
            <a:r>
              <a:rPr lang="sv-SE" sz="2800" dirty="0" err="1" smtClean="0">
                <a:latin typeface="Verdana"/>
                <a:cs typeface="Verdana"/>
              </a:rPr>
              <a:t>well-being</a:t>
            </a:r>
            <a:endParaRPr lang="sv-SE" sz="2800" dirty="0" smtClean="0">
              <a:latin typeface="Verdana"/>
              <a:cs typeface="Verdana"/>
            </a:endParaRPr>
          </a:p>
          <a:p>
            <a:r>
              <a:rPr lang="sv-SE" sz="2800" dirty="0" err="1" smtClean="0">
                <a:latin typeface="Verdana"/>
                <a:cs typeface="Verdana"/>
              </a:rPr>
              <a:t>Few</a:t>
            </a:r>
            <a:r>
              <a:rPr lang="sv-SE" sz="2800" dirty="0" smtClean="0">
                <a:latin typeface="Verdana"/>
                <a:cs typeface="Verdana"/>
              </a:rPr>
              <a:t> </a:t>
            </a:r>
            <a:r>
              <a:rPr lang="sv-SE" sz="2800" dirty="0" err="1" smtClean="0">
                <a:latin typeface="Verdana"/>
                <a:cs typeface="Verdana"/>
              </a:rPr>
              <a:t>reports</a:t>
            </a:r>
            <a:r>
              <a:rPr lang="sv-SE" sz="2800" dirty="0" smtClean="0">
                <a:latin typeface="Verdana"/>
                <a:cs typeface="Verdana"/>
              </a:rPr>
              <a:t> from </a:t>
            </a:r>
            <a:r>
              <a:rPr lang="sv-SE" sz="2800" dirty="0" err="1" smtClean="0">
                <a:latin typeface="Verdana"/>
                <a:cs typeface="Verdana"/>
              </a:rPr>
              <a:t>health</a:t>
            </a:r>
            <a:r>
              <a:rPr lang="sv-SE" sz="2800" dirty="0" smtClean="0">
                <a:latin typeface="Verdana"/>
                <a:cs typeface="Verdana"/>
              </a:rPr>
              <a:t> </a:t>
            </a:r>
            <a:r>
              <a:rPr lang="sv-SE" sz="2800" dirty="0" err="1" smtClean="0">
                <a:latin typeface="Verdana"/>
                <a:cs typeface="Verdana"/>
              </a:rPr>
              <a:t>presonnel</a:t>
            </a:r>
            <a:endParaRPr lang="sv-SE" sz="2800" dirty="0">
              <a:latin typeface="Verdana"/>
              <a:cs typeface="Verdana"/>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39378053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404664"/>
            <a:ext cx="7772400" cy="1143000"/>
          </a:xfrm>
        </p:spPr>
        <p:txBody>
          <a:bodyPr/>
          <a:lstStyle/>
          <a:p>
            <a:r>
              <a:rPr lang="sv-SE" sz="3600" b="0" dirty="0" err="1" smtClean="0">
                <a:latin typeface="Verdana"/>
                <a:cs typeface="Verdana"/>
              </a:rPr>
              <a:t>Sources</a:t>
            </a:r>
            <a:r>
              <a:rPr lang="sv-SE" sz="3600" b="0" dirty="0" smtClean="0">
                <a:latin typeface="Verdana"/>
                <a:cs typeface="Verdana"/>
              </a:rPr>
              <a:t> </a:t>
            </a:r>
            <a:r>
              <a:rPr lang="sv-SE" sz="3600" b="0" dirty="0" err="1" smtClean="0">
                <a:latin typeface="Verdana"/>
                <a:cs typeface="Verdana"/>
              </a:rPr>
              <a:t>of</a:t>
            </a:r>
            <a:r>
              <a:rPr lang="sv-SE" sz="3600" b="0" dirty="0" smtClean="0">
                <a:latin typeface="Verdana"/>
                <a:cs typeface="Verdana"/>
              </a:rPr>
              <a:t> </a:t>
            </a:r>
            <a:r>
              <a:rPr lang="sv-SE" sz="3600" b="0" dirty="0" err="1" smtClean="0">
                <a:latin typeface="Verdana"/>
                <a:cs typeface="Verdana"/>
              </a:rPr>
              <a:t>reports</a:t>
            </a:r>
            <a:r>
              <a:rPr lang="sv-SE" sz="3600" b="0" dirty="0" smtClean="0">
                <a:latin typeface="Verdana"/>
                <a:cs typeface="Verdana"/>
              </a:rPr>
              <a:t> </a:t>
            </a:r>
            <a:r>
              <a:rPr lang="sv-SE" sz="3600" b="0" dirty="0" err="1" smtClean="0">
                <a:latin typeface="Verdana"/>
                <a:cs typeface="Verdana"/>
              </a:rPr>
              <a:t>to</a:t>
            </a:r>
            <a:r>
              <a:rPr lang="sv-SE" sz="3600" b="0" dirty="0" smtClean="0">
                <a:latin typeface="Verdana"/>
                <a:cs typeface="Verdana"/>
              </a:rPr>
              <a:t> </a:t>
            </a:r>
            <a:r>
              <a:rPr lang="sv-SE" sz="3600" b="0" dirty="0" err="1" smtClean="0">
                <a:latin typeface="Verdana"/>
                <a:cs typeface="Verdana"/>
              </a:rPr>
              <a:t>child</a:t>
            </a:r>
            <a:r>
              <a:rPr lang="sv-SE" sz="3600" b="0" dirty="0" smtClean="0">
                <a:latin typeface="Verdana"/>
                <a:cs typeface="Verdana"/>
              </a:rPr>
              <a:t> </a:t>
            </a:r>
            <a:r>
              <a:rPr lang="sv-SE" sz="3600" b="0" dirty="0" err="1" smtClean="0">
                <a:latin typeface="Verdana"/>
                <a:cs typeface="Verdana"/>
              </a:rPr>
              <a:t>protection</a:t>
            </a:r>
            <a:r>
              <a:rPr lang="sv-SE" sz="3600" b="0" dirty="0" smtClean="0">
                <a:latin typeface="Verdana"/>
                <a:cs typeface="Verdana"/>
              </a:rPr>
              <a:t> </a:t>
            </a:r>
            <a:r>
              <a:rPr lang="sv-SE" sz="3600" b="0" dirty="0" err="1" smtClean="0">
                <a:latin typeface="Verdana"/>
                <a:cs typeface="Verdana"/>
              </a:rPr>
              <a:t>servicces</a:t>
            </a:r>
            <a:r>
              <a:rPr lang="sv-SE" sz="3600" b="0" dirty="0" smtClean="0">
                <a:latin typeface="Verdana"/>
                <a:cs typeface="Verdana"/>
              </a:rPr>
              <a:t> in the USA</a:t>
            </a:r>
            <a:endParaRPr lang="sv-SE" sz="3600" b="0" dirty="0">
              <a:latin typeface="Verdana"/>
              <a:cs typeface="Verdana"/>
            </a:endParaRPr>
          </a:p>
        </p:txBody>
      </p:sp>
      <p:pic>
        <p:nvPicPr>
          <p:cNvPr id="4" name="Bildobjekt 3" descr="Skärmavbild 2012-06-05 kl. 16.13.08.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2684" y="1772816"/>
            <a:ext cx="6205660" cy="4536504"/>
          </a:xfrm>
          <a:prstGeom prst="rect">
            <a:avLst/>
          </a:prstGeom>
        </p:spPr>
      </p:pic>
      <p:sp>
        <p:nvSpPr>
          <p:cNvPr id="5" name="Text Box 4"/>
          <p:cNvSpPr txBox="1">
            <a:spLocks noChangeArrowheads="1"/>
          </p:cNvSpPr>
          <p:nvPr/>
        </p:nvSpPr>
        <p:spPr bwMode="auto">
          <a:xfrm>
            <a:off x="2267745" y="6500813"/>
            <a:ext cx="6871494" cy="307777"/>
          </a:xfrm>
          <a:prstGeom prst="rect">
            <a:avLst/>
          </a:prstGeom>
          <a:noFill/>
          <a:ln w="9525">
            <a:noFill/>
            <a:miter lim="800000"/>
            <a:headEnd/>
            <a:tailEnd/>
          </a:ln>
        </p:spPr>
        <p:txBody>
          <a:bodyPr wrap="square">
            <a:spAutoFit/>
          </a:bodyPr>
          <a:lstStyle/>
          <a:p>
            <a:pPr algn="r"/>
            <a:r>
              <a:rPr lang="en-GB" sz="1400" dirty="0" smtClean="0">
                <a:latin typeface="Verdana"/>
                <a:cs typeface="Verdana"/>
              </a:rPr>
              <a:t>Gilbert R et al. Lancet 2009;373:167-80 </a:t>
            </a:r>
            <a:endParaRPr lang="sv-SE" sz="1400" dirty="0">
              <a:latin typeface="Verdana"/>
              <a:cs typeface="Verdana"/>
            </a:endParaRPr>
          </a:p>
        </p:txBody>
      </p:sp>
    </p:spTree>
    <p:extLst>
      <p:ext uri="{BB962C8B-B14F-4D97-AF65-F5344CB8AC3E}">
        <p14:creationId xmlns:p14="http://schemas.microsoft.com/office/powerpoint/2010/main" val="10557248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539750" y="2276872"/>
            <a:ext cx="7991475" cy="2736006"/>
          </a:xfrm>
          <a:noFill/>
        </p:spPr>
        <p:txBody>
          <a:bodyPr/>
          <a:lstStyle/>
          <a:p>
            <a:pPr eaLnBrk="1" hangingPunct="1">
              <a:lnSpc>
                <a:spcPct val="90000"/>
              </a:lnSpc>
              <a:buFont typeface="Arial" pitchFamily="34" charset="0"/>
              <a:buChar char="•"/>
            </a:pPr>
            <a:r>
              <a:rPr lang="sv-SE" sz="2800" dirty="0" err="1" smtClean="0">
                <a:latin typeface="Verdana"/>
                <a:cs typeface="Verdana"/>
              </a:rPr>
              <a:t>Mandated</a:t>
            </a:r>
            <a:r>
              <a:rPr lang="sv-SE" sz="2800" dirty="0" smtClean="0">
                <a:latin typeface="Verdana"/>
                <a:cs typeface="Verdana"/>
              </a:rPr>
              <a:t> </a:t>
            </a:r>
            <a:r>
              <a:rPr lang="sv-SE" sz="2800" dirty="0" err="1" smtClean="0">
                <a:latin typeface="Verdana"/>
                <a:cs typeface="Verdana"/>
              </a:rPr>
              <a:t>reporting</a:t>
            </a:r>
            <a:endParaRPr lang="sv-SE" sz="2800" dirty="0" smtClean="0">
              <a:latin typeface="Verdana"/>
              <a:cs typeface="Verdana"/>
            </a:endParaRPr>
          </a:p>
          <a:p>
            <a:pPr eaLnBrk="1" hangingPunct="1">
              <a:lnSpc>
                <a:spcPct val="90000"/>
              </a:lnSpc>
              <a:buFont typeface="Arial" pitchFamily="34" charset="0"/>
              <a:buChar char="•"/>
            </a:pPr>
            <a:r>
              <a:rPr lang="sv-SE" sz="2800" dirty="0" smtClean="0">
                <a:latin typeface="Verdana"/>
                <a:cs typeface="Verdana"/>
              </a:rPr>
              <a:t>Oral and dental injuries </a:t>
            </a:r>
          </a:p>
          <a:p>
            <a:pPr>
              <a:lnSpc>
                <a:spcPct val="90000"/>
              </a:lnSpc>
              <a:buFont typeface="Arial" pitchFamily="34" charset="0"/>
              <a:buChar char="•"/>
            </a:pPr>
            <a:r>
              <a:rPr lang="sv-SE" sz="2800" dirty="0">
                <a:latin typeface="Verdana"/>
                <a:cs typeface="Verdana"/>
              </a:rPr>
              <a:t>Plaque and </a:t>
            </a:r>
            <a:r>
              <a:rPr lang="sv-SE" sz="2800" dirty="0" err="1">
                <a:latin typeface="Verdana"/>
                <a:cs typeface="Verdana"/>
              </a:rPr>
              <a:t>gingivitis</a:t>
            </a:r>
            <a:endParaRPr lang="sv-SE" sz="2800" dirty="0">
              <a:latin typeface="Verdana"/>
              <a:cs typeface="Verdana"/>
            </a:endParaRPr>
          </a:p>
          <a:p>
            <a:pPr eaLnBrk="1" hangingPunct="1">
              <a:lnSpc>
                <a:spcPct val="90000"/>
              </a:lnSpc>
              <a:buFont typeface="Arial" pitchFamily="34" charset="0"/>
              <a:buChar char="•"/>
            </a:pPr>
            <a:r>
              <a:rPr lang="sv-SE" sz="2800" dirty="0" err="1" smtClean="0">
                <a:latin typeface="Verdana"/>
                <a:cs typeface="Verdana"/>
              </a:rPr>
              <a:t>Untreated</a:t>
            </a:r>
            <a:r>
              <a:rPr lang="sv-SE" sz="2800" dirty="0" smtClean="0">
                <a:latin typeface="Verdana"/>
                <a:cs typeface="Verdana"/>
              </a:rPr>
              <a:t> </a:t>
            </a:r>
            <a:r>
              <a:rPr lang="sv-SE" sz="2800" dirty="0" err="1" smtClean="0">
                <a:latin typeface="Verdana"/>
                <a:cs typeface="Verdana"/>
              </a:rPr>
              <a:t>caries</a:t>
            </a:r>
            <a:endParaRPr lang="sv-SE" sz="2800" dirty="0" smtClean="0">
              <a:latin typeface="Verdana"/>
              <a:cs typeface="Verdana"/>
            </a:endParaRPr>
          </a:p>
          <a:p>
            <a:pPr eaLnBrk="1" hangingPunct="1">
              <a:lnSpc>
                <a:spcPct val="90000"/>
              </a:lnSpc>
              <a:buFont typeface="Arial" pitchFamily="34" charset="0"/>
              <a:buChar char="•"/>
            </a:pPr>
            <a:r>
              <a:rPr lang="sv-SE" sz="2800" dirty="0" smtClean="0">
                <a:latin typeface="Verdana"/>
                <a:cs typeface="Verdana"/>
              </a:rPr>
              <a:t>Dental </a:t>
            </a:r>
            <a:r>
              <a:rPr lang="sv-SE" sz="2800" dirty="0" err="1" smtClean="0">
                <a:latin typeface="Verdana"/>
                <a:cs typeface="Verdana"/>
              </a:rPr>
              <a:t>fear</a:t>
            </a:r>
            <a:r>
              <a:rPr lang="sv-SE" sz="2800" dirty="0" smtClean="0">
                <a:latin typeface="Verdana"/>
                <a:cs typeface="Verdana"/>
              </a:rPr>
              <a:t> and </a:t>
            </a:r>
            <a:r>
              <a:rPr lang="sv-SE" sz="2800" dirty="0" err="1" smtClean="0">
                <a:latin typeface="Verdana"/>
                <a:cs typeface="Verdana"/>
              </a:rPr>
              <a:t>anxiety</a:t>
            </a:r>
            <a:endParaRPr lang="sv-SE" sz="2800" dirty="0" smtClean="0">
              <a:latin typeface="Verdana"/>
              <a:cs typeface="Verdana"/>
            </a:endParaRPr>
          </a:p>
          <a:p>
            <a:pPr eaLnBrk="1" hangingPunct="1">
              <a:lnSpc>
                <a:spcPct val="90000"/>
              </a:lnSpc>
              <a:buFont typeface="Arial" pitchFamily="34" charset="0"/>
              <a:buChar char="•"/>
            </a:pPr>
            <a:r>
              <a:rPr lang="sv-SE" sz="2800" dirty="0" err="1" smtClean="0">
                <a:latin typeface="Verdana"/>
                <a:cs typeface="Verdana"/>
              </a:rPr>
              <a:t>Behavior</a:t>
            </a:r>
            <a:r>
              <a:rPr lang="sv-SE" sz="2800" dirty="0" smtClean="0">
                <a:latin typeface="Verdana"/>
                <a:cs typeface="Verdana"/>
              </a:rPr>
              <a:t> management problems</a:t>
            </a:r>
          </a:p>
        </p:txBody>
      </p:sp>
      <p:sp>
        <p:nvSpPr>
          <p:cNvPr id="8196" name="Text Box 5"/>
          <p:cNvSpPr txBox="1">
            <a:spLocks noChangeArrowheads="1"/>
          </p:cNvSpPr>
          <p:nvPr/>
        </p:nvSpPr>
        <p:spPr bwMode="auto">
          <a:xfrm>
            <a:off x="4859338" y="6381328"/>
            <a:ext cx="4284662" cy="461665"/>
          </a:xfrm>
          <a:prstGeom prst="rect">
            <a:avLst/>
          </a:prstGeom>
          <a:noFill/>
          <a:ln w="9525">
            <a:noFill/>
            <a:miter lim="800000"/>
            <a:headEnd/>
            <a:tailEnd/>
          </a:ln>
        </p:spPr>
        <p:txBody>
          <a:bodyPr>
            <a:spAutoFit/>
          </a:bodyPr>
          <a:lstStyle/>
          <a:p>
            <a:pPr marL="457200" indent="-457200" algn="r"/>
            <a:r>
              <a:rPr lang="en-GB" altLang="ja-JP" sz="800" dirty="0" err="1">
                <a:latin typeface="Verdana" pitchFamily="34" charset="0"/>
                <a:ea typeface="ＭＳ Ｐゴシック" charset="-128"/>
              </a:rPr>
              <a:t>Naidoo</a:t>
            </a:r>
            <a:r>
              <a:rPr lang="en-GB" altLang="ja-JP" sz="800" dirty="0">
                <a:latin typeface="Verdana" pitchFamily="34" charset="0"/>
                <a:ea typeface="ＭＳ Ｐゴシック" charset="-128"/>
              </a:rPr>
              <a:t> S. Child abuse </a:t>
            </a:r>
            <a:r>
              <a:rPr lang="en-GB" altLang="ja-JP" sz="800" dirty="0" err="1">
                <a:latin typeface="Verdana" pitchFamily="34" charset="0"/>
                <a:ea typeface="ＭＳ Ｐゴシック" charset="-128"/>
              </a:rPr>
              <a:t>negl</a:t>
            </a:r>
            <a:r>
              <a:rPr lang="en-GB" altLang="ja-JP" sz="800" dirty="0">
                <a:latin typeface="Verdana" pitchFamily="34" charset="0"/>
                <a:ea typeface="ＭＳ Ｐゴシック" charset="-128"/>
              </a:rPr>
              <a:t> 2000;24(4) 521-34</a:t>
            </a:r>
            <a:r>
              <a:rPr lang="sv-SE" altLang="ja-JP" sz="800" dirty="0">
                <a:latin typeface="Verdana" pitchFamily="34" charset="0"/>
                <a:ea typeface="ＭＳ Ｐゴシック" charset="-128"/>
              </a:rPr>
              <a:t> </a:t>
            </a:r>
            <a:endParaRPr lang="en-GB" altLang="ja-JP" sz="800" dirty="0">
              <a:latin typeface="Verdana" pitchFamily="34" charset="0"/>
              <a:ea typeface="ＭＳ Ｐゴシック" charset="-128"/>
            </a:endParaRPr>
          </a:p>
          <a:p>
            <a:pPr marL="457200" indent="-457200" algn="r"/>
            <a:r>
              <a:rPr lang="en-GB" altLang="ja-JP" sz="800" dirty="0">
                <a:latin typeface="Verdana" pitchFamily="34" charset="0"/>
                <a:ea typeface="ＭＳ Ｐゴシック" charset="-128"/>
              </a:rPr>
              <a:t>Greene et al. Mil Med 1995;160(6):</a:t>
            </a:r>
            <a:r>
              <a:rPr lang="en-GB" altLang="ja-JP" sz="800" dirty="0" smtClean="0">
                <a:latin typeface="Verdana" pitchFamily="34" charset="0"/>
                <a:ea typeface="ＭＳ Ｐゴシック" charset="-128"/>
              </a:rPr>
              <a:t>290-293 </a:t>
            </a:r>
            <a:endParaRPr lang="en-GB" altLang="ja-JP" sz="800" dirty="0">
              <a:latin typeface="Verdana" pitchFamily="34" charset="0"/>
              <a:ea typeface="ＭＳ Ｐゴシック" charset="-128"/>
            </a:endParaRPr>
          </a:p>
          <a:p>
            <a:pPr marL="457200" indent="-457200" algn="r"/>
            <a:r>
              <a:rPr lang="en-GB" altLang="ja-JP" sz="800" dirty="0" err="1">
                <a:latin typeface="Verdana" pitchFamily="34" charset="0"/>
                <a:ea typeface="ＭＳ Ｐゴシック" charset="-128"/>
              </a:rPr>
              <a:t>Gustafsson</a:t>
            </a:r>
            <a:r>
              <a:rPr lang="en-GB" altLang="ja-JP" sz="800" dirty="0">
                <a:latin typeface="Verdana" pitchFamily="34" charset="0"/>
                <a:ea typeface="ＭＳ Ｐゴシック" charset="-128"/>
              </a:rPr>
              <a:t> et al. </a:t>
            </a:r>
            <a:r>
              <a:rPr lang="en-GB" altLang="ja-JP" sz="800" dirty="0" err="1">
                <a:latin typeface="Verdana" pitchFamily="34" charset="0"/>
                <a:ea typeface="ＭＳ Ｐゴシック" charset="-128"/>
              </a:rPr>
              <a:t>Int</a:t>
            </a:r>
            <a:r>
              <a:rPr lang="en-GB" altLang="ja-JP" sz="800" dirty="0">
                <a:latin typeface="Verdana" pitchFamily="34" charset="0"/>
                <a:ea typeface="ＭＳ Ｐゴシック" charset="-128"/>
              </a:rPr>
              <a:t> J </a:t>
            </a:r>
            <a:r>
              <a:rPr lang="en-GB" altLang="ja-JP" sz="800" dirty="0" err="1">
                <a:latin typeface="Verdana" pitchFamily="34" charset="0"/>
                <a:ea typeface="ＭＳ Ｐゴシック" charset="-128"/>
              </a:rPr>
              <a:t>Paediatr</a:t>
            </a:r>
            <a:r>
              <a:rPr lang="en-GB" altLang="ja-JP" sz="800" dirty="0">
                <a:latin typeface="Verdana" pitchFamily="34" charset="0"/>
                <a:ea typeface="ＭＳ Ｐゴシック" charset="-128"/>
              </a:rPr>
              <a:t> Dent 2007;17:449-459.</a:t>
            </a:r>
            <a:endParaRPr lang="sv-SE" sz="800" dirty="0">
              <a:latin typeface="Verdana" pitchFamily="34" charset="0"/>
              <a:ea typeface="ＭＳ Ｐゴシック" charset="-128"/>
            </a:endParaRPr>
          </a:p>
        </p:txBody>
      </p:sp>
      <p:sp>
        <p:nvSpPr>
          <p:cNvPr id="5" name="Platshållare för sidfot 4"/>
          <p:cNvSpPr>
            <a:spLocks noGrp="1"/>
          </p:cNvSpPr>
          <p:nvPr>
            <p:ph type="ftr" sz="quarter" idx="11"/>
          </p:nvPr>
        </p:nvSpPr>
        <p:spPr/>
        <p:txBody>
          <a:bodyPr/>
          <a:lstStyle/>
          <a:p>
            <a:pPr>
              <a:defRPr/>
            </a:pPr>
            <a:r>
              <a:rPr lang="sv-SE" smtClean="0"/>
              <a:t>Therese Kvist</a:t>
            </a:r>
            <a:endParaRPr lang="sv-SE"/>
          </a:p>
        </p:txBody>
      </p:sp>
      <p:sp>
        <p:nvSpPr>
          <p:cNvPr id="6" name="Rubrik 1"/>
          <p:cNvSpPr txBox="1">
            <a:spLocks/>
          </p:cNvSpPr>
          <p:nvPr/>
        </p:nvSpPr>
        <p:spPr>
          <a:xfrm>
            <a:off x="539750" y="845840"/>
            <a:ext cx="7772400" cy="1143000"/>
          </a:xfrm>
          <a:prstGeom prst="rect">
            <a:avLst/>
          </a:prstGeom>
        </p:spPr>
        <p:txBody>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sv-SE" sz="3600" b="0" dirty="0" err="1" smtClean="0">
                <a:latin typeface="Verdana"/>
                <a:cs typeface="Verdana"/>
              </a:rPr>
              <a:t>Why</a:t>
            </a:r>
            <a:r>
              <a:rPr lang="sv-SE" sz="3600" b="0" dirty="0" smtClean="0">
                <a:latin typeface="Verdana"/>
                <a:cs typeface="Verdana"/>
              </a:rPr>
              <a:t> </a:t>
            </a:r>
            <a:r>
              <a:rPr lang="sv-SE" sz="3600" b="0" dirty="0" err="1" smtClean="0">
                <a:latin typeface="Verdana"/>
                <a:cs typeface="Verdana"/>
              </a:rPr>
              <a:t>should</a:t>
            </a:r>
            <a:r>
              <a:rPr lang="sv-SE" sz="3600" b="0" dirty="0" smtClean="0">
                <a:latin typeface="Verdana"/>
                <a:cs typeface="Verdana"/>
              </a:rPr>
              <a:t> dental </a:t>
            </a:r>
            <a:r>
              <a:rPr lang="sv-SE" sz="3600" b="0" dirty="0" err="1" smtClean="0">
                <a:latin typeface="Verdana"/>
                <a:cs typeface="Verdana"/>
              </a:rPr>
              <a:t>professionals</a:t>
            </a:r>
            <a:r>
              <a:rPr lang="sv-SE" sz="3600" b="0" dirty="0" smtClean="0">
                <a:latin typeface="Verdana"/>
                <a:cs typeface="Verdana"/>
              </a:rPr>
              <a:t> be </a:t>
            </a:r>
            <a:r>
              <a:rPr lang="sv-SE" sz="3600" b="0" dirty="0" err="1" smtClean="0">
                <a:latin typeface="Verdana"/>
                <a:cs typeface="Verdana"/>
              </a:rPr>
              <a:t>involved</a:t>
            </a:r>
            <a:r>
              <a:rPr lang="sv-SE" sz="3600" b="0" dirty="0" smtClean="0">
                <a:latin typeface="Verdana"/>
                <a:cs typeface="Verdana"/>
              </a:rPr>
              <a:t> in </a:t>
            </a:r>
            <a:r>
              <a:rPr lang="sv-SE" sz="3600" b="0" dirty="0" err="1" smtClean="0">
                <a:latin typeface="Verdana"/>
                <a:cs typeface="Verdana"/>
              </a:rPr>
              <a:t>child</a:t>
            </a:r>
            <a:r>
              <a:rPr lang="sv-SE" sz="3600" b="0" dirty="0" smtClean="0">
                <a:latin typeface="Verdana"/>
                <a:cs typeface="Verdana"/>
              </a:rPr>
              <a:t> </a:t>
            </a:r>
            <a:r>
              <a:rPr lang="sv-SE" sz="3600" b="0" dirty="0" err="1" smtClean="0">
                <a:latin typeface="Verdana"/>
                <a:cs typeface="Verdana"/>
              </a:rPr>
              <a:t>protection</a:t>
            </a:r>
            <a:endParaRPr lang="sv-SE" sz="3600" b="0" dirty="0">
              <a:latin typeface="Verdana"/>
              <a:cs typeface="Verdana"/>
            </a:endParaRPr>
          </a:p>
        </p:txBody>
      </p:sp>
    </p:spTree>
    <p:extLst>
      <p:ext uri="{BB962C8B-B14F-4D97-AF65-F5344CB8AC3E}">
        <p14:creationId xmlns:p14="http://schemas.microsoft.com/office/powerpoint/2010/main" val="6195490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ost image for Servera drink på en pusselbit"/>
          <p:cNvPicPr>
            <a:picLocks noChangeAspect="1" noChangeArrowheads="1"/>
          </p:cNvPicPr>
          <p:nvPr/>
        </p:nvPicPr>
        <p:blipFill>
          <a:blip r:embed="rId2" cstate="print"/>
          <a:srcRect/>
          <a:stretch>
            <a:fillRect/>
          </a:stretch>
        </p:blipFill>
        <p:spPr bwMode="auto">
          <a:xfrm>
            <a:off x="5498132" y="2986980"/>
            <a:ext cx="3250332" cy="3250332"/>
          </a:xfrm>
          <a:prstGeom prst="rect">
            <a:avLst/>
          </a:prstGeom>
          <a:noFill/>
        </p:spPr>
      </p:pic>
      <p:sp>
        <p:nvSpPr>
          <p:cNvPr id="3" name="Platshållare för sidfot 2"/>
          <p:cNvSpPr>
            <a:spLocks noGrp="1"/>
          </p:cNvSpPr>
          <p:nvPr>
            <p:ph type="ftr" sz="quarter" idx="11"/>
          </p:nvPr>
        </p:nvSpPr>
        <p:spPr/>
        <p:txBody>
          <a:bodyPr/>
          <a:lstStyle/>
          <a:p>
            <a:pPr>
              <a:defRPr/>
            </a:pPr>
            <a:r>
              <a:rPr lang="sv-SE" smtClean="0"/>
              <a:t>Therese Kvist</a:t>
            </a:r>
            <a:endParaRPr lang="sv-SE"/>
          </a:p>
        </p:txBody>
      </p:sp>
      <p:sp>
        <p:nvSpPr>
          <p:cNvPr id="5" name="Rectangle 3"/>
          <p:cNvSpPr txBox="1">
            <a:spLocks noChangeArrowheads="1"/>
          </p:cNvSpPr>
          <p:nvPr/>
        </p:nvSpPr>
        <p:spPr bwMode="auto">
          <a:xfrm>
            <a:off x="395536" y="2348881"/>
            <a:ext cx="7772400"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kumimoji="0" lang="sv-SE" sz="3200" b="0" i="0" u="none" strike="noStrike" kern="0" cap="none" spc="0" normalizeH="0" baseline="0" noProof="0" dirty="0" smtClean="0">
                <a:ln>
                  <a:noFill/>
                </a:ln>
                <a:solidFill>
                  <a:schemeClr val="tx1"/>
                </a:solidFill>
                <a:effectLst/>
                <a:uLnTx/>
                <a:uFillTx/>
                <a:latin typeface="Verdana"/>
                <a:cs typeface="Verdana"/>
              </a:rPr>
              <a:t>Observe and </a:t>
            </a:r>
            <a:r>
              <a:rPr kumimoji="0" lang="sv-SE" sz="3200" b="0" i="0" u="none" strike="noStrike" kern="0" cap="none" spc="0" normalizeH="0" baseline="0" noProof="0" dirty="0" err="1" smtClean="0">
                <a:ln>
                  <a:noFill/>
                </a:ln>
                <a:solidFill>
                  <a:schemeClr val="tx1"/>
                </a:solidFill>
                <a:effectLst/>
                <a:uLnTx/>
                <a:uFillTx/>
                <a:latin typeface="Verdana"/>
                <a:cs typeface="Verdana"/>
              </a:rPr>
              <a:t>recognize</a:t>
            </a:r>
            <a:endParaRPr kumimoji="0" lang="sv-SE" sz="3200" b="0" i="0" u="none" strike="noStrike" kern="0" cap="none" spc="0" normalizeH="0" baseline="0" noProof="0" dirty="0" smtClean="0">
              <a:ln>
                <a:noFill/>
              </a:ln>
              <a:solidFill>
                <a:schemeClr val="tx1"/>
              </a:solidFill>
              <a:effectLst/>
              <a:uLnTx/>
              <a:uFillTx/>
              <a:latin typeface="Verdana"/>
              <a:cs typeface="Verdana"/>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sv-SE" sz="3200" kern="0" dirty="0" smtClean="0">
                <a:latin typeface="Verdana"/>
                <a:cs typeface="Verdana"/>
              </a:rPr>
              <a:t>Be a part of the puzzle</a:t>
            </a:r>
            <a:endParaRPr kumimoji="0" lang="sv-SE" sz="3200" b="0" i="0" u="none" strike="noStrike" kern="0" cap="none" spc="0" normalizeH="0" baseline="0" noProof="0" dirty="0" smtClean="0">
              <a:ln>
                <a:noFill/>
              </a:ln>
              <a:solidFill>
                <a:schemeClr val="tx1"/>
              </a:solidFill>
              <a:effectLst/>
              <a:uLnTx/>
              <a:uFillTx/>
              <a:latin typeface="Verdana"/>
              <a:cs typeface="Verdana"/>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sv-SE" sz="3200" kern="0" dirty="0" err="1" smtClean="0">
                <a:latin typeface="Verdana"/>
                <a:cs typeface="Verdana"/>
              </a:rPr>
              <a:t>Communicate</a:t>
            </a:r>
            <a:endParaRPr lang="sv-SE" sz="3200" kern="0" dirty="0" smtClean="0">
              <a:latin typeface="Verdana"/>
              <a:cs typeface="Verdana"/>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kumimoji="0" lang="sv-SE" sz="3200" b="0" i="0" u="none" strike="noStrike" kern="0" cap="none" spc="0" normalizeH="0" baseline="0" noProof="0" dirty="0" smtClean="0">
                <a:ln>
                  <a:noFill/>
                </a:ln>
                <a:solidFill>
                  <a:schemeClr val="tx1"/>
                </a:solidFill>
                <a:effectLst/>
                <a:uLnTx/>
                <a:uFillTx/>
                <a:latin typeface="Verdana"/>
                <a:cs typeface="Verdana"/>
              </a:rPr>
              <a:t>Do</a:t>
            </a:r>
            <a:r>
              <a:rPr kumimoji="0" lang="sv-SE" sz="3200" b="0" i="0" u="none" strike="noStrike" kern="0" cap="none" spc="0" normalizeH="0" noProof="0" dirty="0" smtClean="0">
                <a:ln>
                  <a:noFill/>
                </a:ln>
                <a:solidFill>
                  <a:schemeClr val="tx1"/>
                </a:solidFill>
                <a:effectLst/>
                <a:uLnTx/>
                <a:uFillTx/>
                <a:latin typeface="Verdana"/>
                <a:cs typeface="Verdana"/>
              </a:rPr>
              <a:t> not </a:t>
            </a:r>
            <a:r>
              <a:rPr kumimoji="0" lang="sv-SE" sz="3200" b="0" i="0" u="none" strike="noStrike" kern="0" cap="none" spc="0" normalizeH="0" noProof="0" dirty="0" err="1" smtClean="0">
                <a:ln>
                  <a:noFill/>
                </a:ln>
                <a:solidFill>
                  <a:schemeClr val="tx1"/>
                </a:solidFill>
                <a:effectLst/>
                <a:uLnTx/>
                <a:uFillTx/>
                <a:latin typeface="Verdana"/>
                <a:cs typeface="Verdana"/>
              </a:rPr>
              <a:t>diagnose</a:t>
            </a:r>
            <a:endParaRPr kumimoji="0" lang="sv-SE" sz="3200" b="0" i="0" u="none" strike="noStrike" kern="0" cap="none" spc="0" normalizeH="0" baseline="0" noProof="0" dirty="0" smtClean="0">
              <a:ln>
                <a:noFill/>
              </a:ln>
              <a:solidFill>
                <a:schemeClr val="tx1"/>
              </a:solidFill>
              <a:effectLst/>
              <a:uLnTx/>
              <a:uFillTx/>
              <a:latin typeface="Verdana"/>
              <a:cs typeface="Verdana"/>
            </a:endParaRPr>
          </a:p>
        </p:txBody>
      </p:sp>
      <p:sp>
        <p:nvSpPr>
          <p:cNvPr id="6" name="Rectangle 2"/>
          <p:cNvSpPr>
            <a:spLocks noChangeArrowheads="1"/>
          </p:cNvSpPr>
          <p:nvPr/>
        </p:nvSpPr>
        <p:spPr bwMode="auto">
          <a:xfrm>
            <a:off x="539552" y="404664"/>
            <a:ext cx="7272858" cy="682625"/>
          </a:xfrm>
          <a:prstGeom prst="rect">
            <a:avLst/>
          </a:prstGeom>
          <a:noFill/>
          <a:ln w="9525">
            <a:noFill/>
            <a:miter lim="800000"/>
            <a:headEnd/>
            <a:tailEnd/>
          </a:ln>
        </p:spPr>
        <p:txBody>
          <a:bodyPr/>
          <a:lstStyle/>
          <a:p>
            <a:pPr eaLnBrk="1" hangingPunct="1"/>
            <a:r>
              <a:rPr lang="sv-SE" sz="3600" dirty="0" err="1" smtClean="0">
                <a:solidFill>
                  <a:schemeClr val="accent1"/>
                </a:solidFill>
                <a:latin typeface="Verdana"/>
                <a:cs typeface="Verdana"/>
              </a:rPr>
              <a:t>Responsibilities</a:t>
            </a:r>
            <a:r>
              <a:rPr lang="sv-SE" sz="3600" dirty="0" smtClean="0">
                <a:solidFill>
                  <a:schemeClr val="accent1"/>
                </a:solidFill>
                <a:latin typeface="Verdana"/>
                <a:cs typeface="Verdana"/>
              </a:rPr>
              <a:t> for dental </a:t>
            </a:r>
            <a:r>
              <a:rPr lang="sv-SE" sz="3600" dirty="0" err="1" smtClean="0">
                <a:solidFill>
                  <a:schemeClr val="accent1"/>
                </a:solidFill>
                <a:latin typeface="Verdana"/>
                <a:cs typeface="Verdana"/>
              </a:rPr>
              <a:t>professionals</a:t>
            </a:r>
            <a:endParaRPr lang="sv-SE" sz="3600" dirty="0">
              <a:solidFill>
                <a:schemeClr val="accent1"/>
              </a:solidFill>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60040" y="116632"/>
            <a:ext cx="8172400" cy="864096"/>
          </a:xfrm>
        </p:spPr>
        <p:txBody>
          <a:bodyPr/>
          <a:lstStyle/>
          <a:p>
            <a:r>
              <a:rPr lang="sv-SE" sz="4000" b="0" dirty="0" smtClean="0">
                <a:latin typeface="Verdana"/>
                <a:cs typeface="Verdana"/>
              </a:rPr>
              <a:t>Child abuse – multi-</a:t>
            </a:r>
            <a:r>
              <a:rPr lang="sv-SE" sz="4000" b="0" dirty="0" err="1" smtClean="0">
                <a:latin typeface="Verdana"/>
                <a:cs typeface="Verdana"/>
              </a:rPr>
              <a:t>professional</a:t>
            </a:r>
            <a:r>
              <a:rPr lang="sv-SE" sz="4000" b="0" dirty="0" smtClean="0">
                <a:latin typeface="Verdana"/>
                <a:cs typeface="Verdana"/>
              </a:rPr>
              <a:t> </a:t>
            </a:r>
            <a:r>
              <a:rPr lang="sv-SE" sz="4000" b="0" dirty="0" err="1" smtClean="0">
                <a:latin typeface="Verdana"/>
                <a:cs typeface="Verdana"/>
              </a:rPr>
              <a:t>responsibility</a:t>
            </a:r>
            <a:r>
              <a:rPr lang="sv-SE" sz="3200" b="0" dirty="0" smtClean="0">
                <a:latin typeface="Verdana"/>
                <a:cs typeface="Verdana"/>
              </a:rPr>
              <a:t/>
            </a:r>
            <a:br>
              <a:rPr lang="sv-SE" sz="3200" b="0" dirty="0" smtClean="0">
                <a:latin typeface="Verdana"/>
                <a:cs typeface="Verdana"/>
              </a:rPr>
            </a:br>
            <a:endParaRPr lang="sv-SE" sz="3200" b="0" dirty="0" smtClean="0">
              <a:latin typeface="Verdana"/>
              <a:cs typeface="Verdana"/>
            </a:endParaRPr>
          </a:p>
        </p:txBody>
      </p:sp>
      <p:sp>
        <p:nvSpPr>
          <p:cNvPr id="39939" name="Rectangle 13"/>
          <p:cNvSpPr>
            <a:spLocks noChangeArrowheads="1"/>
          </p:cNvSpPr>
          <p:nvPr/>
        </p:nvSpPr>
        <p:spPr bwMode="auto">
          <a:xfrm>
            <a:off x="2267744" y="5301208"/>
            <a:ext cx="1952697" cy="792088"/>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en-US" sz="2000" dirty="0" smtClean="0">
                <a:latin typeface="+mn-lt"/>
              </a:rPr>
              <a:t>Social network</a:t>
            </a:r>
            <a:endParaRPr lang="en-US" sz="1600" dirty="0" smtClean="0">
              <a:latin typeface="+mn-lt"/>
            </a:endParaRPr>
          </a:p>
        </p:txBody>
      </p:sp>
      <p:sp>
        <p:nvSpPr>
          <p:cNvPr id="39940" name="Rectangle 14"/>
          <p:cNvSpPr>
            <a:spLocks noChangeArrowheads="1"/>
          </p:cNvSpPr>
          <p:nvPr/>
        </p:nvSpPr>
        <p:spPr bwMode="auto">
          <a:xfrm>
            <a:off x="2771800" y="1556792"/>
            <a:ext cx="1799902" cy="864096"/>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sv-SE" sz="2000" dirty="0" smtClean="0">
                <a:latin typeface="+mn-lt"/>
              </a:rPr>
              <a:t>Dental team</a:t>
            </a:r>
            <a:endParaRPr lang="en-US" sz="1600" dirty="0">
              <a:latin typeface="+mn-lt"/>
            </a:endParaRPr>
          </a:p>
        </p:txBody>
      </p:sp>
      <p:sp>
        <p:nvSpPr>
          <p:cNvPr id="39942" name="Rectangle 16"/>
          <p:cNvSpPr>
            <a:spLocks noChangeArrowheads="1"/>
          </p:cNvSpPr>
          <p:nvPr/>
        </p:nvSpPr>
        <p:spPr bwMode="auto">
          <a:xfrm>
            <a:off x="6156176" y="2132856"/>
            <a:ext cx="1872208" cy="809287"/>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sv-SE" sz="2000" dirty="0" smtClean="0">
                <a:latin typeface="+mn-lt"/>
              </a:rPr>
              <a:t>Medical</a:t>
            </a:r>
            <a:r>
              <a:rPr lang="sv-SE" sz="2000" dirty="0" smtClean="0">
                <a:solidFill>
                  <a:srgbClr val="D5D5D5"/>
                </a:solidFill>
                <a:latin typeface="+mn-lt"/>
              </a:rPr>
              <a:t> </a:t>
            </a:r>
            <a:r>
              <a:rPr lang="sv-SE" sz="2000" dirty="0" smtClean="0">
                <a:latin typeface="+mn-lt"/>
              </a:rPr>
              <a:t>team</a:t>
            </a:r>
          </a:p>
        </p:txBody>
      </p:sp>
      <p:sp>
        <p:nvSpPr>
          <p:cNvPr id="39943" name="Rectangle 17"/>
          <p:cNvSpPr>
            <a:spLocks noChangeArrowheads="1"/>
          </p:cNvSpPr>
          <p:nvPr/>
        </p:nvSpPr>
        <p:spPr bwMode="auto">
          <a:xfrm>
            <a:off x="467544" y="3212976"/>
            <a:ext cx="2728344" cy="1177052"/>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sv-SE" sz="2000" dirty="0" err="1" smtClean="0">
                <a:latin typeface="+mn-lt"/>
              </a:rPr>
              <a:t>Psychological</a:t>
            </a:r>
            <a:endParaRPr lang="sv-SE" sz="2000" dirty="0" smtClean="0">
              <a:latin typeface="+mn-lt"/>
            </a:endParaRPr>
          </a:p>
          <a:p>
            <a:pPr algn="ctr" eaLnBrk="1" hangingPunct="1"/>
            <a:r>
              <a:rPr lang="sv-SE" sz="2000" dirty="0">
                <a:latin typeface="+mn-lt"/>
              </a:rPr>
              <a:t>a</a:t>
            </a:r>
            <a:r>
              <a:rPr lang="sv-SE" sz="2000" dirty="0" smtClean="0">
                <a:latin typeface="+mn-lt"/>
              </a:rPr>
              <a:t>nd </a:t>
            </a:r>
            <a:r>
              <a:rPr lang="sv-SE" sz="2000" dirty="0" err="1" smtClean="0">
                <a:latin typeface="+mn-lt"/>
              </a:rPr>
              <a:t>psychiatric</a:t>
            </a:r>
            <a:r>
              <a:rPr lang="sv-SE" sz="2000" dirty="0" smtClean="0">
                <a:latin typeface="+mn-lt"/>
              </a:rPr>
              <a:t> experts </a:t>
            </a:r>
            <a:endParaRPr lang="sv-SE" sz="2000" dirty="0">
              <a:latin typeface="+mn-lt"/>
            </a:endParaRPr>
          </a:p>
        </p:txBody>
      </p:sp>
      <p:sp>
        <p:nvSpPr>
          <p:cNvPr id="2" name="Ellips 1"/>
          <p:cNvSpPr/>
          <p:nvPr/>
        </p:nvSpPr>
        <p:spPr bwMode="auto">
          <a:xfrm>
            <a:off x="3347864" y="2492896"/>
            <a:ext cx="2808312" cy="254158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sv-SE" sz="2400" b="0" i="0" u="none" strike="noStrike" cap="none" normalizeH="0" baseline="0" dirty="0" smtClean="0">
                <a:ln>
                  <a:noFill/>
                </a:ln>
                <a:solidFill>
                  <a:schemeClr val="bg1"/>
                </a:solidFill>
                <a:effectLst/>
                <a:latin typeface="+mn-lt"/>
              </a:rPr>
              <a:t>Social </a:t>
            </a:r>
            <a:r>
              <a:rPr lang="sv-SE" dirty="0" smtClean="0">
                <a:solidFill>
                  <a:schemeClr val="bg1"/>
                </a:solidFill>
                <a:latin typeface="+mn-lt"/>
              </a:rPr>
              <a:t>services</a:t>
            </a:r>
            <a:endParaRPr kumimoji="0" lang="sv-SE" sz="2400" b="0" i="0" u="none" strike="noStrike" cap="none" normalizeH="0" baseline="0" dirty="0" smtClean="0">
              <a:ln>
                <a:noFill/>
              </a:ln>
              <a:solidFill>
                <a:schemeClr val="bg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sv-SE" sz="2000" dirty="0" smtClean="0">
                <a:solidFill>
                  <a:schemeClr val="bg1"/>
                </a:solidFill>
                <a:latin typeface="+mn-lt"/>
              </a:rPr>
              <a:t>- </a:t>
            </a:r>
            <a:r>
              <a:rPr lang="sv-SE" sz="2000" dirty="0" err="1" smtClean="0">
                <a:solidFill>
                  <a:schemeClr val="bg1"/>
                </a:solidFill>
                <a:latin typeface="+mn-lt"/>
              </a:rPr>
              <a:t>gathers</a:t>
            </a:r>
            <a:r>
              <a:rPr lang="sv-SE" sz="2000" dirty="0" smtClean="0">
                <a:solidFill>
                  <a:schemeClr val="bg1"/>
                </a:solidFill>
                <a:latin typeface="+mn-lt"/>
              </a:rPr>
              <a:t> all information</a:t>
            </a:r>
            <a:endParaRPr kumimoji="0" lang="sv-SE" sz="2000" b="0" i="0" u="none" strike="noStrike" cap="none" normalizeH="0" baseline="0" dirty="0" smtClean="0">
              <a:ln>
                <a:noFill/>
              </a:ln>
              <a:solidFill>
                <a:schemeClr val="bg1"/>
              </a:solidFill>
              <a:effectLst/>
              <a:latin typeface="+mn-lt"/>
            </a:endParaRPr>
          </a:p>
        </p:txBody>
      </p:sp>
      <p:sp>
        <p:nvSpPr>
          <p:cNvPr id="35" name="Rectangle 13"/>
          <p:cNvSpPr>
            <a:spLocks noChangeArrowheads="1"/>
          </p:cNvSpPr>
          <p:nvPr/>
        </p:nvSpPr>
        <p:spPr bwMode="auto">
          <a:xfrm>
            <a:off x="5220072" y="5229200"/>
            <a:ext cx="2342801" cy="1030444"/>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en-US" sz="2000" dirty="0" smtClean="0">
                <a:latin typeface="+mn-lt"/>
              </a:rPr>
              <a:t>School and daycare</a:t>
            </a:r>
            <a:endParaRPr lang="en-US" sz="1600" dirty="0" smtClean="0">
              <a:latin typeface="+mn-lt"/>
            </a:endParaRPr>
          </a:p>
        </p:txBody>
      </p:sp>
      <p:sp>
        <p:nvSpPr>
          <p:cNvPr id="37" name="Rectangle 13"/>
          <p:cNvSpPr>
            <a:spLocks noChangeArrowheads="1"/>
          </p:cNvSpPr>
          <p:nvPr/>
        </p:nvSpPr>
        <p:spPr bwMode="auto">
          <a:xfrm>
            <a:off x="6444208" y="3501008"/>
            <a:ext cx="1655713" cy="792088"/>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1" hangingPunct="1"/>
            <a:r>
              <a:rPr lang="en-US" sz="2000" dirty="0" smtClean="0">
                <a:latin typeface="+mn-lt"/>
              </a:rPr>
              <a:t>Legal system</a:t>
            </a:r>
          </a:p>
        </p:txBody>
      </p:sp>
    </p:spTree>
    <p:extLst>
      <p:ext uri="{BB962C8B-B14F-4D97-AF65-F5344CB8AC3E}">
        <p14:creationId xmlns:p14="http://schemas.microsoft.com/office/powerpoint/2010/main" val="10059194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9776"/>
            <a:ext cx="7772400" cy="1143000"/>
          </a:xfrm>
        </p:spPr>
        <p:txBody>
          <a:bodyPr/>
          <a:lstStyle/>
          <a:p>
            <a:r>
              <a:rPr lang="sv-SE" sz="4000" b="0" dirty="0" err="1">
                <a:latin typeface="Verdana"/>
                <a:cs typeface="Verdana"/>
              </a:rPr>
              <a:t>Developments</a:t>
            </a:r>
            <a:r>
              <a:rPr lang="sv-SE" sz="4000" b="0" dirty="0">
                <a:latin typeface="Verdana"/>
                <a:cs typeface="Verdana"/>
              </a:rPr>
              <a:t> in Sweden   </a:t>
            </a:r>
            <a:r>
              <a:rPr lang="sv-SE" sz="4000" b="0" dirty="0" err="1">
                <a:latin typeface="Verdana"/>
                <a:cs typeface="Verdana"/>
              </a:rPr>
              <a:t>child</a:t>
            </a:r>
            <a:r>
              <a:rPr lang="sv-SE" sz="4000" b="0" dirty="0">
                <a:latin typeface="Verdana"/>
                <a:cs typeface="Verdana"/>
              </a:rPr>
              <a:t> </a:t>
            </a:r>
            <a:r>
              <a:rPr lang="sv-SE" sz="4000" b="0" dirty="0" err="1">
                <a:latin typeface="Verdana"/>
                <a:cs typeface="Verdana"/>
              </a:rPr>
              <a:t>protection</a:t>
            </a:r>
            <a:r>
              <a:rPr lang="sv-SE" sz="4000" b="0" dirty="0">
                <a:latin typeface="Verdana"/>
                <a:cs typeface="Verdana"/>
              </a:rPr>
              <a:t> and </a:t>
            </a:r>
            <a:r>
              <a:rPr lang="sv-SE" sz="4000" b="0" dirty="0" err="1">
                <a:latin typeface="Verdana"/>
                <a:cs typeface="Verdana"/>
              </a:rPr>
              <a:t>dentistry</a:t>
            </a:r>
            <a:endParaRPr lang="sv-SE" sz="4000" dirty="0"/>
          </a:p>
        </p:txBody>
      </p:sp>
      <p:sp>
        <p:nvSpPr>
          <p:cNvPr id="4" name="Höger 3"/>
          <p:cNvSpPr/>
          <p:nvPr/>
        </p:nvSpPr>
        <p:spPr bwMode="auto">
          <a:xfrm>
            <a:off x="611560" y="3284984"/>
            <a:ext cx="8208912" cy="9361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bg1"/>
                </a:solidFill>
                <a:effectLst/>
                <a:latin typeface="Verdana"/>
                <a:cs typeface="Verdana"/>
              </a:rPr>
              <a:t>2009        2010        2011         2012</a:t>
            </a:r>
          </a:p>
        </p:txBody>
      </p:sp>
      <p:sp>
        <p:nvSpPr>
          <p:cNvPr id="5" name="textruta 4"/>
          <p:cNvSpPr txBox="1"/>
          <p:nvPr/>
        </p:nvSpPr>
        <p:spPr>
          <a:xfrm>
            <a:off x="395536" y="1700808"/>
            <a:ext cx="8551139" cy="461665"/>
          </a:xfrm>
          <a:prstGeom prst="rect">
            <a:avLst/>
          </a:prstGeom>
          <a:noFill/>
        </p:spPr>
        <p:txBody>
          <a:bodyPr wrap="none" rtlCol="0">
            <a:spAutoFit/>
          </a:bodyPr>
          <a:lstStyle/>
          <a:p>
            <a:r>
              <a:rPr lang="sv-SE" dirty="0" smtClean="0">
                <a:latin typeface="Verdana"/>
                <a:cs typeface="Verdana"/>
              </a:rPr>
              <a:t>Ombudsman for Children in Nordic </a:t>
            </a:r>
            <a:r>
              <a:rPr lang="sv-SE" dirty="0" err="1" smtClean="0">
                <a:latin typeface="Verdana"/>
                <a:cs typeface="Verdana"/>
              </a:rPr>
              <a:t>countries</a:t>
            </a:r>
            <a:r>
              <a:rPr lang="sv-SE" dirty="0" smtClean="0">
                <a:latin typeface="Verdana"/>
                <a:cs typeface="Verdana"/>
              </a:rPr>
              <a:t>, meeting</a:t>
            </a:r>
            <a:endParaRPr lang="sv-SE" dirty="0">
              <a:latin typeface="Verdana"/>
              <a:cs typeface="Verdana"/>
            </a:endParaRPr>
          </a:p>
        </p:txBody>
      </p:sp>
      <p:cxnSp>
        <p:nvCxnSpPr>
          <p:cNvPr id="7" name="Rak 6"/>
          <p:cNvCxnSpPr/>
          <p:nvPr/>
        </p:nvCxnSpPr>
        <p:spPr bwMode="auto">
          <a:xfrm>
            <a:off x="611560" y="2204864"/>
            <a:ext cx="0" cy="12961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ruta 7"/>
          <p:cNvSpPr txBox="1"/>
          <p:nvPr/>
        </p:nvSpPr>
        <p:spPr>
          <a:xfrm>
            <a:off x="1866398" y="5631631"/>
            <a:ext cx="7026082" cy="461665"/>
          </a:xfrm>
          <a:prstGeom prst="rect">
            <a:avLst/>
          </a:prstGeom>
          <a:noFill/>
        </p:spPr>
        <p:txBody>
          <a:bodyPr wrap="none" rtlCol="0">
            <a:spAutoFit/>
          </a:bodyPr>
          <a:lstStyle/>
          <a:p>
            <a:r>
              <a:rPr lang="sv-SE" dirty="0" smtClean="0">
                <a:latin typeface="Verdana"/>
                <a:cs typeface="Verdana"/>
              </a:rPr>
              <a:t>Ombudsman for Children in Sweden, survey</a:t>
            </a:r>
            <a:endParaRPr lang="sv-SE" dirty="0">
              <a:latin typeface="Verdana"/>
              <a:cs typeface="Verdana"/>
            </a:endParaRPr>
          </a:p>
        </p:txBody>
      </p:sp>
      <p:cxnSp>
        <p:nvCxnSpPr>
          <p:cNvPr id="10" name="Rak 9"/>
          <p:cNvCxnSpPr/>
          <p:nvPr/>
        </p:nvCxnSpPr>
        <p:spPr bwMode="auto">
          <a:xfrm>
            <a:off x="2411760" y="4019873"/>
            <a:ext cx="0" cy="15693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ruta 11"/>
          <p:cNvSpPr txBox="1"/>
          <p:nvPr/>
        </p:nvSpPr>
        <p:spPr>
          <a:xfrm>
            <a:off x="2847182" y="4983559"/>
            <a:ext cx="6189314" cy="461665"/>
          </a:xfrm>
          <a:prstGeom prst="rect">
            <a:avLst/>
          </a:prstGeom>
          <a:noFill/>
        </p:spPr>
        <p:txBody>
          <a:bodyPr wrap="none" rtlCol="0">
            <a:spAutoFit/>
          </a:bodyPr>
          <a:lstStyle/>
          <a:p>
            <a:r>
              <a:rPr lang="sv-SE" dirty="0" smtClean="0">
                <a:latin typeface="Verdana"/>
                <a:cs typeface="Verdana"/>
              </a:rPr>
              <a:t>Swedish Dental Association, </a:t>
            </a:r>
            <a:r>
              <a:rPr lang="sv-SE" dirty="0" err="1" smtClean="0">
                <a:latin typeface="Verdana"/>
                <a:cs typeface="Verdana"/>
              </a:rPr>
              <a:t>guidelines</a:t>
            </a:r>
            <a:endParaRPr lang="sv-SE" dirty="0">
              <a:latin typeface="Verdana"/>
              <a:cs typeface="Verdana"/>
            </a:endParaRPr>
          </a:p>
        </p:txBody>
      </p:sp>
      <p:sp>
        <p:nvSpPr>
          <p:cNvPr id="14" name="textruta 13"/>
          <p:cNvSpPr txBox="1"/>
          <p:nvPr/>
        </p:nvSpPr>
        <p:spPr>
          <a:xfrm>
            <a:off x="3275856" y="2276872"/>
            <a:ext cx="1589498" cy="461665"/>
          </a:xfrm>
          <a:prstGeom prst="rect">
            <a:avLst/>
          </a:prstGeom>
          <a:noFill/>
        </p:spPr>
        <p:txBody>
          <a:bodyPr wrap="none" rtlCol="0">
            <a:spAutoFit/>
          </a:bodyPr>
          <a:lstStyle/>
          <a:p>
            <a:r>
              <a:rPr lang="sv-SE" dirty="0" smtClean="0">
                <a:latin typeface="Verdana"/>
                <a:cs typeface="Verdana"/>
              </a:rPr>
              <a:t>Research</a:t>
            </a:r>
            <a:endParaRPr lang="sv-SE" dirty="0">
              <a:latin typeface="Verdana"/>
              <a:cs typeface="Verdana"/>
            </a:endParaRPr>
          </a:p>
        </p:txBody>
      </p:sp>
      <p:sp>
        <p:nvSpPr>
          <p:cNvPr id="15" name="textruta 14"/>
          <p:cNvSpPr txBox="1"/>
          <p:nvPr/>
        </p:nvSpPr>
        <p:spPr>
          <a:xfrm>
            <a:off x="4283968" y="2780928"/>
            <a:ext cx="4701828" cy="461665"/>
          </a:xfrm>
          <a:prstGeom prst="rect">
            <a:avLst/>
          </a:prstGeom>
          <a:noFill/>
        </p:spPr>
        <p:txBody>
          <a:bodyPr wrap="none" rtlCol="0">
            <a:spAutoFit/>
          </a:bodyPr>
          <a:lstStyle/>
          <a:p>
            <a:r>
              <a:rPr lang="sv-SE" dirty="0" err="1" smtClean="0">
                <a:latin typeface="Verdana"/>
                <a:cs typeface="Verdana"/>
              </a:rPr>
              <a:t>Multiprofessional</a:t>
            </a:r>
            <a:r>
              <a:rPr lang="sv-SE" dirty="0" smtClean="0">
                <a:latin typeface="Verdana"/>
                <a:cs typeface="Verdana"/>
              </a:rPr>
              <a:t> </a:t>
            </a:r>
            <a:r>
              <a:rPr lang="sv-SE" dirty="0" err="1" smtClean="0">
                <a:latin typeface="Verdana"/>
                <a:cs typeface="Verdana"/>
              </a:rPr>
              <a:t>cooperation</a:t>
            </a:r>
            <a:endParaRPr lang="sv-SE" dirty="0">
              <a:latin typeface="Verdana"/>
              <a:cs typeface="Verdana"/>
            </a:endParaRPr>
          </a:p>
        </p:txBody>
      </p:sp>
      <p:cxnSp>
        <p:nvCxnSpPr>
          <p:cNvPr id="22" name="Rak 21"/>
          <p:cNvCxnSpPr/>
          <p:nvPr/>
        </p:nvCxnSpPr>
        <p:spPr bwMode="auto">
          <a:xfrm>
            <a:off x="4067944" y="4005064"/>
            <a:ext cx="0" cy="9361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Rak 23"/>
          <p:cNvCxnSpPr/>
          <p:nvPr/>
        </p:nvCxnSpPr>
        <p:spPr bwMode="auto">
          <a:xfrm>
            <a:off x="3491880" y="2780928"/>
            <a:ext cx="0" cy="72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Rak 28"/>
          <p:cNvCxnSpPr/>
          <p:nvPr/>
        </p:nvCxnSpPr>
        <p:spPr bwMode="auto">
          <a:xfrm>
            <a:off x="6084168" y="321297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ruta 37"/>
          <p:cNvSpPr txBox="1"/>
          <p:nvPr/>
        </p:nvSpPr>
        <p:spPr>
          <a:xfrm>
            <a:off x="4354956" y="4293096"/>
            <a:ext cx="4681540" cy="461665"/>
          </a:xfrm>
          <a:prstGeom prst="rect">
            <a:avLst/>
          </a:prstGeom>
          <a:noFill/>
        </p:spPr>
        <p:txBody>
          <a:bodyPr wrap="none" rtlCol="0">
            <a:spAutoFit/>
          </a:bodyPr>
          <a:lstStyle/>
          <a:p>
            <a:r>
              <a:rPr lang="sv-SE" dirty="0" smtClean="0">
                <a:latin typeface="Verdana"/>
                <a:cs typeface="Verdana"/>
                <a:hlinkClick r:id="rId2"/>
              </a:rPr>
              <a:t>www.cpdt.org.uk</a:t>
            </a:r>
            <a:r>
              <a:rPr lang="sv-SE" dirty="0" smtClean="0">
                <a:latin typeface="Verdana"/>
                <a:cs typeface="Verdana"/>
              </a:rPr>
              <a:t>, </a:t>
            </a:r>
            <a:r>
              <a:rPr lang="sv-SE" dirty="0" err="1" smtClean="0">
                <a:latin typeface="Verdana"/>
                <a:cs typeface="Verdana"/>
              </a:rPr>
              <a:t>translation</a:t>
            </a:r>
            <a:endParaRPr lang="sv-SE" dirty="0">
              <a:latin typeface="Verdana"/>
              <a:cs typeface="Verdana"/>
            </a:endParaRPr>
          </a:p>
        </p:txBody>
      </p:sp>
      <p:cxnSp>
        <p:nvCxnSpPr>
          <p:cNvPr id="42" name="Rak 41"/>
          <p:cNvCxnSpPr/>
          <p:nvPr/>
        </p:nvCxnSpPr>
        <p:spPr bwMode="auto">
          <a:xfrm>
            <a:off x="7236296" y="4005064"/>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835646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413792"/>
            <a:ext cx="7772400" cy="1143000"/>
          </a:xfrm>
        </p:spPr>
        <p:txBody>
          <a:bodyPr/>
          <a:lstStyle/>
          <a:p>
            <a:r>
              <a:rPr lang="sv-SE" sz="3600" b="0" dirty="0" smtClean="0">
                <a:latin typeface="Verdana"/>
                <a:cs typeface="Verdana"/>
              </a:rPr>
              <a:t>Swedish Dental Association</a:t>
            </a:r>
            <a:endParaRPr lang="sv-SE" sz="3600" b="0" dirty="0">
              <a:latin typeface="Verdana"/>
              <a:cs typeface="Verdana"/>
            </a:endParaRPr>
          </a:p>
        </p:txBody>
      </p:sp>
      <p:sp>
        <p:nvSpPr>
          <p:cNvPr id="3" name="Platshållare för innehåll 2"/>
          <p:cNvSpPr>
            <a:spLocks noGrp="1"/>
          </p:cNvSpPr>
          <p:nvPr>
            <p:ph idx="1"/>
          </p:nvPr>
        </p:nvSpPr>
        <p:spPr>
          <a:xfrm>
            <a:off x="539750" y="1196752"/>
            <a:ext cx="4248274" cy="4114800"/>
          </a:xfrm>
        </p:spPr>
        <p:txBody>
          <a:bodyPr/>
          <a:lstStyle/>
          <a:p>
            <a:pPr>
              <a:buFont typeface="Arial"/>
              <a:buChar char="•"/>
            </a:pPr>
            <a:r>
              <a:rPr lang="sv-SE" sz="2800" dirty="0" err="1" smtClean="0">
                <a:latin typeface="Verdana"/>
                <a:cs typeface="Verdana"/>
              </a:rPr>
              <a:t>Mandated</a:t>
            </a:r>
            <a:r>
              <a:rPr lang="sv-SE" sz="2800" dirty="0" smtClean="0">
                <a:latin typeface="Verdana"/>
                <a:cs typeface="Verdana"/>
              </a:rPr>
              <a:t> </a:t>
            </a:r>
            <a:r>
              <a:rPr lang="sv-SE" sz="2800" dirty="0" err="1" smtClean="0">
                <a:latin typeface="Verdana"/>
                <a:cs typeface="Verdana"/>
              </a:rPr>
              <a:t>reporting</a:t>
            </a:r>
            <a:endParaRPr lang="sv-SE" sz="2800" dirty="0" smtClean="0">
              <a:latin typeface="Verdana"/>
              <a:cs typeface="Verdana"/>
            </a:endParaRPr>
          </a:p>
          <a:p>
            <a:pPr>
              <a:buFont typeface="Arial"/>
              <a:buChar char="•"/>
            </a:pPr>
            <a:r>
              <a:rPr lang="sv-SE" sz="2800" dirty="0" err="1" smtClean="0">
                <a:latin typeface="Verdana"/>
                <a:cs typeface="Verdana"/>
              </a:rPr>
              <a:t>How</a:t>
            </a:r>
            <a:r>
              <a:rPr lang="sv-SE" sz="2800" dirty="0" smtClean="0">
                <a:latin typeface="Verdana"/>
                <a:cs typeface="Verdana"/>
              </a:rPr>
              <a:t> </a:t>
            </a:r>
            <a:r>
              <a:rPr lang="sv-SE" sz="2800" dirty="0" err="1" smtClean="0">
                <a:latin typeface="Verdana"/>
                <a:cs typeface="Verdana"/>
              </a:rPr>
              <a:t>to</a:t>
            </a:r>
            <a:r>
              <a:rPr lang="sv-SE" sz="2800" dirty="0" smtClean="0">
                <a:latin typeface="Verdana"/>
                <a:cs typeface="Verdana"/>
              </a:rPr>
              <a:t> </a:t>
            </a:r>
            <a:r>
              <a:rPr lang="sv-SE" sz="2800" dirty="0" err="1" smtClean="0">
                <a:latin typeface="Verdana"/>
                <a:cs typeface="Verdana"/>
              </a:rPr>
              <a:t>file</a:t>
            </a:r>
            <a:r>
              <a:rPr lang="sv-SE" sz="2800" dirty="0" smtClean="0">
                <a:latin typeface="Verdana"/>
                <a:cs typeface="Verdana"/>
              </a:rPr>
              <a:t> a </a:t>
            </a:r>
            <a:r>
              <a:rPr lang="sv-SE" sz="2800" dirty="0" err="1" smtClean="0">
                <a:latin typeface="Verdana"/>
                <a:cs typeface="Verdana"/>
              </a:rPr>
              <a:t>report</a:t>
            </a:r>
            <a:endParaRPr lang="sv-SE" sz="2800" dirty="0" smtClean="0">
              <a:latin typeface="Verdana"/>
              <a:cs typeface="Verdana"/>
            </a:endParaRPr>
          </a:p>
          <a:p>
            <a:pPr>
              <a:buFont typeface="Arial"/>
              <a:buChar char="•"/>
            </a:pPr>
            <a:r>
              <a:rPr lang="sv-SE" sz="2800" dirty="0" smtClean="0">
                <a:latin typeface="Verdana"/>
                <a:cs typeface="Verdana"/>
              </a:rPr>
              <a:t>Definitions</a:t>
            </a:r>
          </a:p>
          <a:p>
            <a:pPr>
              <a:buFont typeface="Arial"/>
              <a:buChar char="•"/>
            </a:pPr>
            <a:r>
              <a:rPr lang="sv-SE" sz="2800" dirty="0" err="1" smtClean="0">
                <a:latin typeface="Verdana"/>
                <a:cs typeface="Verdana"/>
              </a:rPr>
              <a:t>When</a:t>
            </a:r>
            <a:r>
              <a:rPr lang="sv-SE" sz="2800" dirty="0" smtClean="0">
                <a:latin typeface="Verdana"/>
                <a:cs typeface="Verdana"/>
              </a:rPr>
              <a:t> a </a:t>
            </a:r>
            <a:r>
              <a:rPr lang="sv-SE" sz="2800" dirty="0" err="1" smtClean="0">
                <a:latin typeface="Verdana"/>
                <a:cs typeface="Verdana"/>
              </a:rPr>
              <a:t>child</a:t>
            </a:r>
            <a:r>
              <a:rPr lang="sv-SE" sz="2800" dirty="0" smtClean="0">
                <a:latin typeface="Verdana"/>
                <a:cs typeface="Verdana"/>
              </a:rPr>
              <a:t> miss </a:t>
            </a:r>
            <a:r>
              <a:rPr lang="sv-SE" sz="2800" dirty="0" err="1" smtClean="0">
                <a:latin typeface="Verdana"/>
                <a:cs typeface="Verdana"/>
              </a:rPr>
              <a:t>appointments</a:t>
            </a:r>
            <a:endParaRPr lang="sv-SE" sz="2800" dirty="0" smtClean="0">
              <a:latin typeface="Verdana"/>
              <a:cs typeface="Verdana"/>
            </a:endParaRPr>
          </a:p>
          <a:p>
            <a:pPr>
              <a:buFont typeface="Arial"/>
              <a:buChar char="•"/>
            </a:pPr>
            <a:r>
              <a:rPr lang="sv-SE" sz="2800" dirty="0" smtClean="0">
                <a:latin typeface="Verdana"/>
                <a:cs typeface="Verdana"/>
              </a:rPr>
              <a:t>Templates 	</a:t>
            </a:r>
            <a:endParaRPr lang="sv-SE" sz="2800" dirty="0">
              <a:latin typeface="Verdana"/>
              <a:cs typeface="Verdana"/>
            </a:endParaRPr>
          </a:p>
          <a:p>
            <a:pPr>
              <a:buFont typeface="Arial"/>
              <a:buChar char="•"/>
            </a:pPr>
            <a:r>
              <a:rPr lang="sv-SE" sz="2800" dirty="0" err="1" smtClean="0">
                <a:latin typeface="Verdana"/>
                <a:cs typeface="Verdana"/>
              </a:rPr>
              <a:t>Report</a:t>
            </a:r>
            <a:r>
              <a:rPr lang="sv-SE" sz="2800" dirty="0" smtClean="0">
                <a:latin typeface="Verdana"/>
                <a:cs typeface="Verdana"/>
              </a:rPr>
              <a:t> </a:t>
            </a:r>
            <a:r>
              <a:rPr lang="sv-SE" sz="2800" dirty="0" err="1" smtClean="0">
                <a:latin typeface="Verdana"/>
                <a:cs typeface="Verdana"/>
              </a:rPr>
              <a:t>to</a:t>
            </a:r>
            <a:r>
              <a:rPr lang="sv-SE" sz="2800" dirty="0" smtClean="0">
                <a:latin typeface="Verdana"/>
                <a:cs typeface="Verdana"/>
              </a:rPr>
              <a:t> social services			</a:t>
            </a:r>
          </a:p>
          <a:p>
            <a:pPr>
              <a:buFont typeface="Arial"/>
              <a:buChar char="•"/>
            </a:pPr>
            <a:r>
              <a:rPr lang="sv-SE" sz="2800" dirty="0" smtClean="0">
                <a:latin typeface="Verdana"/>
                <a:cs typeface="Verdana"/>
              </a:rPr>
              <a:t>Letter </a:t>
            </a:r>
            <a:r>
              <a:rPr lang="sv-SE" sz="2800" dirty="0" err="1" smtClean="0">
                <a:latin typeface="Verdana"/>
                <a:cs typeface="Verdana"/>
              </a:rPr>
              <a:t>to</a:t>
            </a:r>
            <a:r>
              <a:rPr lang="sv-SE" sz="2800" dirty="0" smtClean="0">
                <a:latin typeface="Verdana"/>
                <a:cs typeface="Verdana"/>
              </a:rPr>
              <a:t> </a:t>
            </a:r>
            <a:r>
              <a:rPr lang="sv-SE" sz="2800" dirty="0" err="1" smtClean="0">
                <a:latin typeface="Verdana"/>
                <a:cs typeface="Verdana"/>
              </a:rPr>
              <a:t>parents</a:t>
            </a:r>
            <a:r>
              <a:rPr lang="sv-SE" sz="2800" dirty="0" smtClean="0">
                <a:latin typeface="Verdana"/>
                <a:cs typeface="Verdana"/>
              </a:rPr>
              <a:t>								</a:t>
            </a:r>
            <a:endParaRPr lang="sv-SE" sz="2800" dirty="0">
              <a:latin typeface="Verdana"/>
              <a:cs typeface="Verdana"/>
            </a:endParaRPr>
          </a:p>
        </p:txBody>
      </p:sp>
      <p:pic>
        <p:nvPicPr>
          <p:cNvPr id="6" name="Platshållare för innehåll 4" descr="Skärmavbild 2012-06-03 kl. 22.20.2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977709" y="1196423"/>
            <a:ext cx="3626739" cy="5040889"/>
          </a:xfrm>
          <a:prstGeom prst="rect">
            <a:avLst/>
          </a:prstGeom>
          <a:noFill/>
          <a:ln w="9525">
            <a:noFill/>
            <a:miter lim="800000"/>
            <a:headEnd/>
            <a:tailEnd/>
          </a:ln>
        </p:spPr>
      </p:pic>
    </p:spTree>
    <p:extLst>
      <p:ext uri="{BB962C8B-B14F-4D97-AF65-F5344CB8AC3E}">
        <p14:creationId xmlns:p14="http://schemas.microsoft.com/office/powerpoint/2010/main" val="29063398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341784"/>
            <a:ext cx="7772400" cy="1143000"/>
          </a:xfrm>
        </p:spPr>
        <p:txBody>
          <a:bodyPr/>
          <a:lstStyle/>
          <a:p>
            <a:r>
              <a:rPr lang="sv-SE" sz="4000" b="0" dirty="0" err="1" smtClean="0">
                <a:latin typeface="Verdana"/>
                <a:cs typeface="Verdana"/>
              </a:rPr>
              <a:t>When</a:t>
            </a:r>
            <a:r>
              <a:rPr lang="sv-SE" sz="4000" b="0" dirty="0" smtClean="0">
                <a:latin typeface="Verdana"/>
                <a:cs typeface="Verdana"/>
              </a:rPr>
              <a:t> </a:t>
            </a:r>
            <a:r>
              <a:rPr lang="sv-SE" sz="4000" b="0" dirty="0" err="1" smtClean="0">
                <a:latin typeface="Verdana"/>
                <a:cs typeface="Verdana"/>
              </a:rPr>
              <a:t>parents</a:t>
            </a:r>
            <a:r>
              <a:rPr lang="sv-SE" sz="4000" b="0" dirty="0" smtClean="0">
                <a:latin typeface="Verdana"/>
                <a:cs typeface="Verdana"/>
              </a:rPr>
              <a:t> do not </a:t>
            </a:r>
            <a:r>
              <a:rPr lang="sv-SE" sz="4000" b="0" dirty="0" err="1" smtClean="0">
                <a:latin typeface="Verdana"/>
                <a:cs typeface="Verdana"/>
              </a:rPr>
              <a:t>take</a:t>
            </a:r>
            <a:r>
              <a:rPr lang="sv-SE" sz="4000" b="0" dirty="0" smtClean="0">
                <a:latin typeface="Verdana"/>
                <a:cs typeface="Verdana"/>
              </a:rPr>
              <a:t> </a:t>
            </a:r>
            <a:r>
              <a:rPr lang="sv-SE" sz="4000" b="0" dirty="0" err="1" smtClean="0">
                <a:latin typeface="Verdana"/>
                <a:cs typeface="Verdana"/>
              </a:rPr>
              <a:t>their</a:t>
            </a:r>
            <a:r>
              <a:rPr lang="sv-SE" sz="4000" b="0" dirty="0" smtClean="0">
                <a:latin typeface="Verdana"/>
                <a:cs typeface="Verdana"/>
              </a:rPr>
              <a:t> </a:t>
            </a:r>
            <a:r>
              <a:rPr lang="sv-SE" sz="4000" b="0" dirty="0" err="1" smtClean="0">
                <a:latin typeface="Verdana"/>
                <a:cs typeface="Verdana"/>
              </a:rPr>
              <a:t>children</a:t>
            </a:r>
            <a:r>
              <a:rPr lang="sv-SE" sz="4000" b="0" dirty="0" smtClean="0">
                <a:latin typeface="Verdana"/>
                <a:cs typeface="Verdana"/>
              </a:rPr>
              <a:t> </a:t>
            </a:r>
            <a:r>
              <a:rPr lang="sv-SE" sz="4000" b="0" dirty="0" err="1" smtClean="0">
                <a:latin typeface="Verdana"/>
                <a:cs typeface="Verdana"/>
              </a:rPr>
              <a:t>to</a:t>
            </a:r>
            <a:r>
              <a:rPr lang="sv-SE" sz="4000" b="0" dirty="0" smtClean="0">
                <a:latin typeface="Verdana"/>
                <a:cs typeface="Verdana"/>
              </a:rPr>
              <a:t> dental </a:t>
            </a:r>
            <a:r>
              <a:rPr lang="sv-SE" sz="4000" b="0" dirty="0" err="1" smtClean="0">
                <a:latin typeface="Verdana"/>
                <a:cs typeface="Verdana"/>
              </a:rPr>
              <a:t>care</a:t>
            </a:r>
            <a:endParaRPr lang="sv-SE" sz="4000" b="0" dirty="0">
              <a:latin typeface="Verdana"/>
              <a:cs typeface="Verdana"/>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73197725"/>
              </p:ext>
            </p:extLst>
          </p:nvPr>
        </p:nvGraphicFramePr>
        <p:xfrm>
          <a:off x="539750" y="836712"/>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 5"/>
          <p:cNvGrpSpPr/>
          <p:nvPr/>
        </p:nvGrpSpPr>
        <p:grpSpPr>
          <a:xfrm>
            <a:off x="539552" y="4508193"/>
            <a:ext cx="2041773" cy="1225063"/>
            <a:chOff x="6831" y="1444868"/>
            <a:chExt cx="2041773" cy="1225063"/>
          </a:xfrm>
        </p:grpSpPr>
        <p:sp>
          <p:nvSpPr>
            <p:cNvPr id="19" name="Rektangel med rundade hörn 18"/>
            <p:cNvSpPr/>
            <p:nvPr/>
          </p:nvSpPr>
          <p:spPr>
            <a:xfrm>
              <a:off x="6831" y="1444868"/>
              <a:ext cx="2041773" cy="122506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ktangel 19"/>
            <p:cNvSpPr/>
            <p:nvPr/>
          </p:nvSpPr>
          <p:spPr>
            <a:xfrm>
              <a:off x="42712" y="1480749"/>
              <a:ext cx="1970011" cy="1153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smtClean="0"/>
                <a:t>No personal </a:t>
              </a:r>
              <a:r>
                <a:rPr lang="sv-SE" sz="2000" kern="1200" dirty="0" err="1" smtClean="0"/>
                <a:t>contact</a:t>
              </a:r>
              <a:r>
                <a:rPr lang="sv-SE" sz="2000" kern="1200" dirty="0" smtClean="0"/>
                <a:t> – </a:t>
              </a:r>
              <a:r>
                <a:rPr lang="sv-SE" sz="2000" kern="1200" dirty="0" err="1" smtClean="0"/>
                <a:t>write</a:t>
              </a:r>
              <a:r>
                <a:rPr lang="sv-SE" sz="2000" kern="1200" dirty="0" smtClean="0"/>
                <a:t> a letter</a:t>
              </a:r>
              <a:endParaRPr lang="sv-SE" sz="2000" kern="1200" dirty="0"/>
            </a:p>
          </p:txBody>
        </p:sp>
      </p:grpSp>
      <p:grpSp>
        <p:nvGrpSpPr>
          <p:cNvPr id="7" name="Grupp 6"/>
          <p:cNvGrpSpPr/>
          <p:nvPr/>
        </p:nvGrpSpPr>
        <p:grpSpPr>
          <a:xfrm>
            <a:off x="2785502" y="4867545"/>
            <a:ext cx="432855" cy="506359"/>
            <a:chOff x="2252781" y="1804220"/>
            <a:chExt cx="432855" cy="506359"/>
          </a:xfrm>
        </p:grpSpPr>
        <p:sp>
          <p:nvSpPr>
            <p:cNvPr id="17" name="Höger 16"/>
            <p:cNvSpPr/>
            <p:nvPr/>
          </p:nvSpPr>
          <p:spPr>
            <a:xfrm>
              <a:off x="2252781" y="1804220"/>
              <a:ext cx="432855" cy="506359"/>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8" name="Höger 6"/>
            <p:cNvSpPr/>
            <p:nvPr/>
          </p:nvSpPr>
          <p:spPr>
            <a:xfrm>
              <a:off x="2252781" y="1905492"/>
              <a:ext cx="302999" cy="303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sv-SE" sz="1600" kern="1200"/>
            </a:p>
          </p:txBody>
        </p:sp>
      </p:grpSp>
      <p:grpSp>
        <p:nvGrpSpPr>
          <p:cNvPr id="8" name="Grupp 7"/>
          <p:cNvGrpSpPr/>
          <p:nvPr/>
        </p:nvGrpSpPr>
        <p:grpSpPr>
          <a:xfrm>
            <a:off x="3398034" y="4508193"/>
            <a:ext cx="2041773" cy="1225063"/>
            <a:chOff x="2865313" y="1444868"/>
            <a:chExt cx="2041773" cy="1225063"/>
          </a:xfrm>
        </p:grpSpPr>
        <p:sp>
          <p:nvSpPr>
            <p:cNvPr id="15" name="Rektangel med rundade hörn 14"/>
            <p:cNvSpPr/>
            <p:nvPr/>
          </p:nvSpPr>
          <p:spPr>
            <a:xfrm>
              <a:off x="2865313" y="1444868"/>
              <a:ext cx="2041773" cy="122506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ktangel 15"/>
            <p:cNvSpPr/>
            <p:nvPr/>
          </p:nvSpPr>
          <p:spPr>
            <a:xfrm>
              <a:off x="2901194" y="1480749"/>
              <a:ext cx="1970011" cy="1153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err="1" smtClean="0"/>
                <a:t>Fail</a:t>
              </a:r>
              <a:r>
                <a:rPr lang="sv-SE" sz="2000" kern="1200" dirty="0" smtClean="0"/>
                <a:t> </a:t>
              </a:r>
              <a:r>
                <a:rPr lang="sv-SE" sz="2000" kern="1200" dirty="0" err="1" smtClean="0"/>
                <a:t>to</a:t>
              </a:r>
              <a:r>
                <a:rPr lang="sv-SE" sz="2000" kern="1200" dirty="0" smtClean="0"/>
                <a:t> show </a:t>
              </a:r>
              <a:r>
                <a:rPr lang="sv-SE" sz="2000" kern="1200" dirty="0" err="1" smtClean="0"/>
                <a:t>up</a:t>
              </a:r>
              <a:r>
                <a:rPr lang="sv-SE" sz="2000" kern="1200" dirty="0" smtClean="0"/>
                <a:t> – </a:t>
              </a:r>
              <a:r>
                <a:rPr lang="sv-SE" sz="2000" kern="1200" dirty="0" err="1" smtClean="0"/>
                <a:t>repeat</a:t>
              </a:r>
              <a:r>
                <a:rPr lang="sv-SE" sz="2000" kern="1200" dirty="0" smtClean="0"/>
                <a:t> </a:t>
              </a:r>
              <a:r>
                <a:rPr lang="sv-SE" sz="2000" kern="1200" dirty="0" err="1" smtClean="0"/>
                <a:t>after</a:t>
              </a:r>
              <a:r>
                <a:rPr lang="sv-SE" sz="2000" kern="1200" dirty="0" smtClean="0"/>
                <a:t> 3 </a:t>
              </a:r>
              <a:r>
                <a:rPr lang="sv-SE" sz="2000" kern="1200" dirty="0" err="1" smtClean="0"/>
                <a:t>months</a:t>
              </a:r>
              <a:r>
                <a:rPr lang="sv-SE" sz="2000" kern="1200" dirty="0" smtClean="0"/>
                <a:t>	</a:t>
              </a:r>
              <a:endParaRPr lang="sv-SE" sz="2000" kern="1200" dirty="0"/>
            </a:p>
          </p:txBody>
        </p:sp>
      </p:grpSp>
      <p:grpSp>
        <p:nvGrpSpPr>
          <p:cNvPr id="9" name="Grupp 8"/>
          <p:cNvGrpSpPr/>
          <p:nvPr/>
        </p:nvGrpSpPr>
        <p:grpSpPr>
          <a:xfrm>
            <a:off x="5643984" y="4867545"/>
            <a:ext cx="432855" cy="506359"/>
            <a:chOff x="5111263" y="1804220"/>
            <a:chExt cx="432855" cy="506359"/>
          </a:xfrm>
        </p:grpSpPr>
        <p:sp>
          <p:nvSpPr>
            <p:cNvPr id="13" name="Höger 12"/>
            <p:cNvSpPr/>
            <p:nvPr/>
          </p:nvSpPr>
          <p:spPr>
            <a:xfrm>
              <a:off x="5111263" y="1804220"/>
              <a:ext cx="432855" cy="506359"/>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Höger 10"/>
            <p:cNvSpPr/>
            <p:nvPr/>
          </p:nvSpPr>
          <p:spPr>
            <a:xfrm>
              <a:off x="5111263" y="1905492"/>
              <a:ext cx="302999" cy="303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sv-SE" sz="1600" kern="1200"/>
            </a:p>
          </p:txBody>
        </p:sp>
      </p:grpSp>
      <p:grpSp>
        <p:nvGrpSpPr>
          <p:cNvPr id="10" name="Grupp 9"/>
          <p:cNvGrpSpPr/>
          <p:nvPr/>
        </p:nvGrpSpPr>
        <p:grpSpPr>
          <a:xfrm>
            <a:off x="6256516" y="4508193"/>
            <a:ext cx="2041773" cy="1225063"/>
            <a:chOff x="5723795" y="1444868"/>
            <a:chExt cx="2041773" cy="1225063"/>
          </a:xfrm>
        </p:grpSpPr>
        <p:sp>
          <p:nvSpPr>
            <p:cNvPr id="11" name="Rektangel med rundade hörn 10"/>
            <p:cNvSpPr/>
            <p:nvPr/>
          </p:nvSpPr>
          <p:spPr>
            <a:xfrm>
              <a:off x="5723795" y="1444868"/>
              <a:ext cx="2041773" cy="122506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ktangel 11"/>
            <p:cNvSpPr/>
            <p:nvPr/>
          </p:nvSpPr>
          <p:spPr>
            <a:xfrm>
              <a:off x="5759676" y="1480749"/>
              <a:ext cx="1970011" cy="1153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kern="1200" dirty="0" err="1" smtClean="0"/>
                <a:t>After</a:t>
              </a:r>
              <a:r>
                <a:rPr lang="sv-SE" sz="2000" kern="1200" dirty="0" smtClean="0"/>
                <a:t> 12 </a:t>
              </a:r>
              <a:r>
                <a:rPr lang="sv-SE" sz="2000" kern="1200" dirty="0" err="1" smtClean="0"/>
                <a:t>months</a:t>
              </a:r>
              <a:r>
                <a:rPr lang="sv-SE" sz="2000" kern="1200" dirty="0" smtClean="0"/>
                <a:t> </a:t>
              </a:r>
              <a:r>
                <a:rPr lang="sv-SE" sz="2000" kern="1200" dirty="0" err="1" smtClean="0"/>
                <a:t>inform</a:t>
              </a:r>
              <a:r>
                <a:rPr lang="sv-SE" sz="2000" kern="1200" dirty="0" smtClean="0"/>
                <a:t> </a:t>
              </a:r>
              <a:r>
                <a:rPr lang="sv-SE" sz="2000" kern="1200" dirty="0" err="1" smtClean="0"/>
                <a:t>about</a:t>
              </a:r>
              <a:r>
                <a:rPr lang="sv-SE" sz="2000" kern="1200" dirty="0" smtClean="0"/>
                <a:t> </a:t>
              </a:r>
              <a:r>
                <a:rPr lang="sv-SE" sz="2000" kern="1200" dirty="0" err="1" smtClean="0"/>
                <a:t>mandatory</a:t>
              </a:r>
              <a:r>
                <a:rPr lang="sv-SE" sz="2000" kern="1200" dirty="0" smtClean="0"/>
                <a:t> </a:t>
              </a:r>
              <a:r>
                <a:rPr lang="sv-SE" sz="2000" kern="1200" dirty="0" err="1" smtClean="0"/>
                <a:t>reporting</a:t>
              </a:r>
              <a:endParaRPr lang="sv-SE" sz="2000" kern="1200" dirty="0"/>
            </a:p>
          </p:txBody>
        </p:sp>
      </p:grpSp>
      <p:grpSp>
        <p:nvGrpSpPr>
          <p:cNvPr id="21" name="Grupp 20"/>
          <p:cNvGrpSpPr/>
          <p:nvPr/>
        </p:nvGrpSpPr>
        <p:grpSpPr>
          <a:xfrm>
            <a:off x="8460432" y="2706617"/>
            <a:ext cx="432855" cy="506359"/>
            <a:chOff x="2252781" y="1804220"/>
            <a:chExt cx="432855" cy="506359"/>
          </a:xfrm>
        </p:grpSpPr>
        <p:sp>
          <p:nvSpPr>
            <p:cNvPr id="22" name="Höger 21"/>
            <p:cNvSpPr/>
            <p:nvPr/>
          </p:nvSpPr>
          <p:spPr>
            <a:xfrm>
              <a:off x="2252781" y="1804220"/>
              <a:ext cx="432855" cy="506359"/>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Höger 6"/>
            <p:cNvSpPr/>
            <p:nvPr/>
          </p:nvSpPr>
          <p:spPr>
            <a:xfrm>
              <a:off x="2252781" y="1905492"/>
              <a:ext cx="302999" cy="303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sv-SE" sz="1600" kern="1200"/>
            </a:p>
          </p:txBody>
        </p:sp>
      </p:grpSp>
    </p:spTree>
    <p:extLst>
      <p:ext uri="{BB962C8B-B14F-4D97-AF65-F5344CB8AC3E}">
        <p14:creationId xmlns:p14="http://schemas.microsoft.com/office/powerpoint/2010/main" val="24192675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485800"/>
            <a:ext cx="7772400" cy="1143000"/>
          </a:xfrm>
        </p:spPr>
        <p:txBody>
          <a:bodyPr/>
          <a:lstStyle/>
          <a:p>
            <a:r>
              <a:rPr lang="sv-SE" sz="4000" b="0" dirty="0" smtClean="0">
                <a:latin typeface="Verdana"/>
                <a:cs typeface="Verdana"/>
              </a:rPr>
              <a:t>Letter </a:t>
            </a:r>
            <a:r>
              <a:rPr lang="sv-SE" sz="4000" b="0" dirty="0" err="1" smtClean="0">
                <a:latin typeface="Verdana"/>
                <a:cs typeface="Verdana"/>
              </a:rPr>
              <a:t>to</a:t>
            </a:r>
            <a:r>
              <a:rPr lang="sv-SE" sz="4000" b="0" dirty="0" smtClean="0">
                <a:latin typeface="Verdana"/>
                <a:cs typeface="Verdana"/>
              </a:rPr>
              <a:t> </a:t>
            </a:r>
            <a:r>
              <a:rPr lang="sv-SE" sz="4000" b="0" dirty="0" err="1" smtClean="0">
                <a:latin typeface="Verdana"/>
                <a:cs typeface="Verdana"/>
              </a:rPr>
              <a:t>parent</a:t>
            </a:r>
            <a:endParaRPr lang="sv-SE" sz="4000" b="0" dirty="0">
              <a:latin typeface="Verdana"/>
              <a:cs typeface="Verdana"/>
            </a:endParaRPr>
          </a:p>
        </p:txBody>
      </p:sp>
      <p:sp>
        <p:nvSpPr>
          <p:cNvPr id="3" name="Platshållare för innehåll 2"/>
          <p:cNvSpPr>
            <a:spLocks noGrp="1"/>
          </p:cNvSpPr>
          <p:nvPr>
            <p:ph idx="1"/>
          </p:nvPr>
        </p:nvSpPr>
        <p:spPr>
          <a:xfrm>
            <a:off x="251520" y="1484784"/>
            <a:ext cx="8568952" cy="4750916"/>
          </a:xfrm>
        </p:spPr>
        <p:txBody>
          <a:bodyPr/>
          <a:lstStyle/>
          <a:p>
            <a:r>
              <a:rPr lang="sv-SE" sz="2400" dirty="0" smtClean="0">
                <a:latin typeface="Verdana"/>
                <a:cs typeface="Verdana"/>
              </a:rPr>
              <a:t>NN has </a:t>
            </a:r>
            <a:r>
              <a:rPr lang="sv-SE" sz="2400" dirty="0" err="1" smtClean="0">
                <a:latin typeface="Verdana"/>
                <a:cs typeface="Verdana"/>
              </a:rPr>
              <a:t>had</a:t>
            </a:r>
            <a:r>
              <a:rPr lang="sv-SE" sz="2400" dirty="0" smtClean="0">
                <a:latin typeface="Verdana"/>
                <a:cs typeface="Verdana"/>
              </a:rPr>
              <a:t> </a:t>
            </a:r>
            <a:r>
              <a:rPr lang="sv-SE" sz="2400" dirty="0" err="1" smtClean="0">
                <a:latin typeface="Verdana"/>
                <a:cs typeface="Verdana"/>
              </a:rPr>
              <a:t>several</a:t>
            </a:r>
            <a:r>
              <a:rPr lang="sv-SE" sz="2400" dirty="0" smtClean="0">
                <a:latin typeface="Verdana"/>
                <a:cs typeface="Verdana"/>
              </a:rPr>
              <a:t> </a:t>
            </a:r>
            <a:r>
              <a:rPr lang="sv-SE" sz="2400" dirty="0" err="1" smtClean="0">
                <a:latin typeface="Verdana"/>
                <a:cs typeface="Verdana"/>
              </a:rPr>
              <a:t>appointments</a:t>
            </a:r>
            <a:r>
              <a:rPr lang="sv-SE" sz="2400" dirty="0" smtClean="0">
                <a:latin typeface="Verdana"/>
                <a:cs typeface="Verdana"/>
              </a:rPr>
              <a:t> </a:t>
            </a:r>
            <a:r>
              <a:rPr lang="sv-SE" sz="2400" dirty="0" err="1" smtClean="0">
                <a:latin typeface="Verdana"/>
                <a:cs typeface="Verdana"/>
              </a:rPr>
              <a:t>with</a:t>
            </a:r>
            <a:r>
              <a:rPr lang="sv-SE" sz="2400" dirty="0" smtClean="0">
                <a:latin typeface="Verdana"/>
                <a:cs typeface="Verdana"/>
              </a:rPr>
              <a:t> </a:t>
            </a:r>
            <a:r>
              <a:rPr lang="sv-SE" sz="2400" dirty="0" err="1" smtClean="0">
                <a:latin typeface="Verdana"/>
                <a:cs typeface="Verdana"/>
              </a:rPr>
              <a:t>us</a:t>
            </a:r>
            <a:r>
              <a:rPr lang="sv-SE" sz="2400" dirty="0" smtClean="0">
                <a:latin typeface="Verdana"/>
                <a:cs typeface="Verdana"/>
              </a:rPr>
              <a:t>, </a:t>
            </a:r>
            <a:r>
              <a:rPr lang="sv-SE" sz="2400" dirty="0" err="1" smtClean="0">
                <a:latin typeface="Verdana"/>
                <a:cs typeface="Verdana"/>
              </a:rPr>
              <a:t>but</a:t>
            </a:r>
            <a:r>
              <a:rPr lang="sv-SE" sz="2400" dirty="0" smtClean="0">
                <a:latin typeface="Verdana"/>
                <a:cs typeface="Verdana"/>
              </a:rPr>
              <a:t> has not </a:t>
            </a:r>
            <a:r>
              <a:rPr lang="sv-SE" sz="2400" dirty="0" err="1" smtClean="0">
                <a:latin typeface="Verdana"/>
                <a:cs typeface="Verdana"/>
              </a:rPr>
              <a:t>showed</a:t>
            </a:r>
            <a:r>
              <a:rPr lang="sv-SE" sz="2400" dirty="0" smtClean="0">
                <a:latin typeface="Verdana"/>
                <a:cs typeface="Verdana"/>
              </a:rPr>
              <a:t> </a:t>
            </a:r>
            <a:r>
              <a:rPr lang="sv-SE" sz="2400" dirty="0" err="1" smtClean="0">
                <a:latin typeface="Verdana"/>
                <a:cs typeface="Verdana"/>
              </a:rPr>
              <a:t>up</a:t>
            </a:r>
            <a:r>
              <a:rPr lang="sv-SE" sz="2400" dirty="0" smtClean="0">
                <a:latin typeface="Verdana"/>
                <a:cs typeface="Verdana"/>
              </a:rPr>
              <a:t>. </a:t>
            </a:r>
            <a:r>
              <a:rPr lang="sv-SE" sz="2400" dirty="0" err="1" smtClean="0">
                <a:latin typeface="Verdana"/>
                <a:cs typeface="Verdana"/>
              </a:rPr>
              <a:t>We</a:t>
            </a:r>
            <a:r>
              <a:rPr lang="sv-SE" sz="2400" dirty="0" smtClean="0">
                <a:latin typeface="Verdana"/>
                <a:cs typeface="Verdana"/>
              </a:rPr>
              <a:t> </a:t>
            </a:r>
            <a:r>
              <a:rPr lang="sv-SE" sz="2400" dirty="0" err="1" smtClean="0">
                <a:latin typeface="Verdana"/>
                <a:cs typeface="Verdana"/>
              </a:rPr>
              <a:t>have</a:t>
            </a:r>
            <a:r>
              <a:rPr lang="sv-SE" sz="2400" dirty="0" smtClean="0">
                <a:latin typeface="Verdana"/>
                <a:cs typeface="Verdana"/>
              </a:rPr>
              <a:t> </a:t>
            </a:r>
            <a:r>
              <a:rPr lang="sv-SE" sz="2400" dirty="0" err="1" smtClean="0">
                <a:latin typeface="Verdana"/>
                <a:cs typeface="Verdana"/>
              </a:rPr>
              <a:t>tried</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a:t>
            </a:r>
            <a:r>
              <a:rPr lang="sv-SE" sz="2400" dirty="0" err="1" smtClean="0">
                <a:latin typeface="Verdana"/>
                <a:cs typeface="Verdana"/>
              </a:rPr>
              <a:t>reach</a:t>
            </a:r>
            <a:r>
              <a:rPr lang="sv-SE" sz="2400" dirty="0" smtClean="0">
                <a:latin typeface="Verdana"/>
                <a:cs typeface="Verdana"/>
              </a:rPr>
              <a:t> </a:t>
            </a:r>
            <a:r>
              <a:rPr lang="sv-SE" sz="2400" dirty="0" err="1" smtClean="0">
                <a:latin typeface="Verdana"/>
                <a:cs typeface="Verdana"/>
              </a:rPr>
              <a:t>you</a:t>
            </a:r>
            <a:r>
              <a:rPr lang="sv-SE" sz="2400" dirty="0" smtClean="0">
                <a:latin typeface="Verdana"/>
                <a:cs typeface="Verdana"/>
              </a:rPr>
              <a:t> as the legal </a:t>
            </a:r>
            <a:r>
              <a:rPr lang="sv-SE" sz="2400" dirty="0" err="1" smtClean="0">
                <a:latin typeface="Verdana"/>
                <a:cs typeface="Verdana"/>
              </a:rPr>
              <a:t>guardian</a:t>
            </a:r>
            <a:r>
              <a:rPr lang="sv-SE" sz="2400" dirty="0" smtClean="0">
                <a:latin typeface="Verdana"/>
                <a:cs typeface="Verdana"/>
              </a:rPr>
              <a:t> </a:t>
            </a:r>
            <a:r>
              <a:rPr lang="sv-SE" sz="2400" dirty="0" err="1" smtClean="0">
                <a:latin typeface="Verdana"/>
                <a:cs typeface="Verdana"/>
              </a:rPr>
              <a:t>but</a:t>
            </a:r>
            <a:r>
              <a:rPr lang="sv-SE" sz="2400" dirty="0" smtClean="0">
                <a:latin typeface="Verdana"/>
                <a:cs typeface="Verdana"/>
              </a:rPr>
              <a:t> not </a:t>
            </a:r>
            <a:r>
              <a:rPr lang="sv-SE" sz="2400" dirty="0" err="1" smtClean="0">
                <a:latin typeface="Verdana"/>
                <a:cs typeface="Verdana"/>
              </a:rPr>
              <a:t>succeded</a:t>
            </a:r>
            <a:r>
              <a:rPr lang="sv-SE" sz="2400" dirty="0" smtClean="0">
                <a:latin typeface="Verdana"/>
                <a:cs typeface="Verdana"/>
              </a:rPr>
              <a:t>. </a:t>
            </a:r>
            <a:r>
              <a:rPr lang="sv-SE" sz="2400" dirty="0" err="1" smtClean="0">
                <a:latin typeface="Verdana"/>
                <a:cs typeface="Verdana"/>
              </a:rPr>
              <a:t>According</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Swedish </a:t>
            </a:r>
            <a:r>
              <a:rPr lang="sv-SE" sz="2400" dirty="0" err="1" smtClean="0">
                <a:latin typeface="Verdana"/>
                <a:cs typeface="Verdana"/>
              </a:rPr>
              <a:t>law</a:t>
            </a:r>
            <a:r>
              <a:rPr lang="sv-SE" sz="2400" dirty="0" smtClean="0">
                <a:latin typeface="Verdana"/>
                <a:cs typeface="Verdana"/>
              </a:rPr>
              <a:t> all </a:t>
            </a:r>
            <a:r>
              <a:rPr lang="sv-SE" sz="2400" dirty="0" err="1" smtClean="0">
                <a:latin typeface="Verdana"/>
                <a:cs typeface="Verdana"/>
              </a:rPr>
              <a:t>children</a:t>
            </a:r>
            <a:r>
              <a:rPr lang="sv-SE" sz="2400" dirty="0" smtClean="0">
                <a:latin typeface="Verdana"/>
                <a:cs typeface="Verdana"/>
              </a:rPr>
              <a:t> </a:t>
            </a:r>
            <a:r>
              <a:rPr lang="sv-SE" sz="2400" dirty="0" err="1" smtClean="0">
                <a:latin typeface="Verdana"/>
                <a:cs typeface="Verdana"/>
              </a:rPr>
              <a:t>have</a:t>
            </a:r>
            <a:r>
              <a:rPr lang="sv-SE" sz="2400" dirty="0" smtClean="0">
                <a:latin typeface="Verdana"/>
                <a:cs typeface="Verdana"/>
              </a:rPr>
              <a:t> the right </a:t>
            </a:r>
            <a:r>
              <a:rPr lang="sv-SE" sz="2400" dirty="0" err="1" smtClean="0">
                <a:latin typeface="Verdana"/>
                <a:cs typeface="Verdana"/>
              </a:rPr>
              <a:t>to</a:t>
            </a:r>
            <a:r>
              <a:rPr lang="sv-SE" sz="2400" dirty="0" smtClean="0">
                <a:latin typeface="Verdana"/>
                <a:cs typeface="Verdana"/>
              </a:rPr>
              <a:t> dental </a:t>
            </a:r>
            <a:r>
              <a:rPr lang="sv-SE" sz="2400" dirty="0" err="1" smtClean="0">
                <a:latin typeface="Verdana"/>
                <a:cs typeface="Verdana"/>
              </a:rPr>
              <a:t>care</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support </a:t>
            </a:r>
            <a:r>
              <a:rPr lang="sv-SE" sz="2400" dirty="0" err="1" smtClean="0">
                <a:latin typeface="Verdana"/>
                <a:cs typeface="Verdana"/>
              </a:rPr>
              <a:t>their</a:t>
            </a:r>
            <a:r>
              <a:rPr lang="sv-SE" sz="2400" dirty="0" smtClean="0">
                <a:latin typeface="Verdana"/>
                <a:cs typeface="Verdana"/>
              </a:rPr>
              <a:t> </a:t>
            </a:r>
            <a:r>
              <a:rPr lang="sv-SE" sz="2400" dirty="0" err="1" smtClean="0">
                <a:latin typeface="Verdana"/>
                <a:cs typeface="Verdana"/>
              </a:rPr>
              <a:t>health</a:t>
            </a:r>
            <a:r>
              <a:rPr lang="sv-SE" sz="2400" dirty="0" smtClean="0">
                <a:latin typeface="Verdana"/>
                <a:cs typeface="Verdana"/>
              </a:rPr>
              <a:t> and </a:t>
            </a:r>
            <a:r>
              <a:rPr lang="sv-SE" sz="2400" dirty="0" err="1" smtClean="0">
                <a:latin typeface="Verdana"/>
                <a:cs typeface="Verdana"/>
              </a:rPr>
              <a:t>development</a:t>
            </a:r>
            <a:r>
              <a:rPr lang="sv-SE" sz="2400" dirty="0" smtClean="0">
                <a:latin typeface="Verdana"/>
                <a:cs typeface="Verdana"/>
              </a:rPr>
              <a:t>. </a:t>
            </a:r>
          </a:p>
          <a:p>
            <a:r>
              <a:rPr lang="sv-SE" sz="2400" dirty="0" err="1" smtClean="0">
                <a:latin typeface="Verdana"/>
                <a:cs typeface="Verdana"/>
              </a:rPr>
              <a:t>Since</a:t>
            </a:r>
            <a:r>
              <a:rPr lang="sv-SE" sz="2400" dirty="0" smtClean="0">
                <a:latin typeface="Verdana"/>
                <a:cs typeface="Verdana"/>
              </a:rPr>
              <a:t> NN has not </a:t>
            </a:r>
            <a:r>
              <a:rPr lang="sv-SE" sz="2400" dirty="0" err="1" smtClean="0">
                <a:latin typeface="Verdana"/>
                <a:cs typeface="Verdana"/>
              </a:rPr>
              <a:t>been</a:t>
            </a:r>
            <a:r>
              <a:rPr lang="sv-SE" sz="2400" dirty="0" smtClean="0">
                <a:latin typeface="Verdana"/>
                <a:cs typeface="Verdana"/>
              </a:rPr>
              <a:t> </a:t>
            </a:r>
            <a:r>
              <a:rPr lang="sv-SE" sz="2400" dirty="0" err="1" smtClean="0">
                <a:latin typeface="Verdana"/>
                <a:cs typeface="Verdana"/>
              </a:rPr>
              <a:t>here</a:t>
            </a:r>
            <a:r>
              <a:rPr lang="sv-SE" sz="2400" dirty="0" smtClean="0">
                <a:latin typeface="Verdana"/>
                <a:cs typeface="Verdana"/>
              </a:rPr>
              <a:t> for an </a:t>
            </a:r>
            <a:r>
              <a:rPr lang="sv-SE" sz="2400" dirty="0" err="1" smtClean="0">
                <a:latin typeface="Verdana"/>
                <a:cs typeface="Verdana"/>
              </a:rPr>
              <a:t>extended</a:t>
            </a:r>
            <a:r>
              <a:rPr lang="sv-SE" sz="2400" dirty="0" smtClean="0">
                <a:latin typeface="Verdana"/>
                <a:cs typeface="Verdana"/>
              </a:rPr>
              <a:t> period </a:t>
            </a:r>
            <a:r>
              <a:rPr lang="sv-SE" sz="2400" dirty="0" err="1" smtClean="0">
                <a:latin typeface="Verdana"/>
                <a:cs typeface="Verdana"/>
              </a:rPr>
              <a:t>of</a:t>
            </a:r>
            <a:r>
              <a:rPr lang="sv-SE" sz="2400" dirty="0" smtClean="0">
                <a:latin typeface="Verdana"/>
                <a:cs typeface="Verdana"/>
              </a:rPr>
              <a:t> </a:t>
            </a:r>
            <a:r>
              <a:rPr lang="sv-SE" sz="2400" dirty="0" err="1" smtClean="0">
                <a:latin typeface="Verdana"/>
                <a:cs typeface="Verdana"/>
              </a:rPr>
              <a:t>time</a:t>
            </a:r>
            <a:r>
              <a:rPr lang="sv-SE" sz="2400" dirty="0" smtClean="0">
                <a:latin typeface="Verdana"/>
                <a:cs typeface="Verdana"/>
              </a:rPr>
              <a:t> </a:t>
            </a:r>
            <a:r>
              <a:rPr lang="sv-SE" sz="2400" dirty="0" err="1" smtClean="0">
                <a:latin typeface="Verdana"/>
                <a:cs typeface="Verdana"/>
              </a:rPr>
              <a:t>we</a:t>
            </a:r>
            <a:r>
              <a:rPr lang="sv-SE" sz="2400" dirty="0" smtClean="0">
                <a:latin typeface="Verdana"/>
                <a:cs typeface="Verdana"/>
              </a:rPr>
              <a:t> </a:t>
            </a:r>
            <a:r>
              <a:rPr lang="sv-SE" sz="2400" dirty="0" err="1" smtClean="0">
                <a:latin typeface="Verdana"/>
                <a:cs typeface="Verdana"/>
              </a:rPr>
              <a:t>can</a:t>
            </a:r>
            <a:r>
              <a:rPr lang="sv-SE" sz="2400" dirty="0" smtClean="0">
                <a:latin typeface="Verdana"/>
                <a:cs typeface="Verdana"/>
              </a:rPr>
              <a:t> not </a:t>
            </a:r>
            <a:r>
              <a:rPr lang="sv-SE" sz="2400" dirty="0" err="1" smtClean="0">
                <a:latin typeface="Verdana"/>
                <a:cs typeface="Verdana"/>
              </a:rPr>
              <a:t>assess</a:t>
            </a:r>
            <a:r>
              <a:rPr lang="sv-SE" sz="2400" dirty="0" smtClean="0">
                <a:latin typeface="Verdana"/>
                <a:cs typeface="Verdana"/>
              </a:rPr>
              <a:t> </a:t>
            </a:r>
            <a:r>
              <a:rPr lang="sv-SE" sz="2400" dirty="0" err="1" smtClean="0">
                <a:latin typeface="Verdana"/>
                <a:cs typeface="Verdana"/>
              </a:rPr>
              <a:t>his</a:t>
            </a:r>
            <a:r>
              <a:rPr lang="sv-SE" sz="2400" dirty="0" smtClean="0">
                <a:latin typeface="Verdana"/>
                <a:cs typeface="Verdana"/>
              </a:rPr>
              <a:t>/</a:t>
            </a:r>
            <a:r>
              <a:rPr lang="sv-SE" sz="2400" dirty="0" err="1" smtClean="0">
                <a:latin typeface="Verdana"/>
                <a:cs typeface="Verdana"/>
              </a:rPr>
              <a:t>her</a:t>
            </a:r>
            <a:r>
              <a:rPr lang="sv-SE" sz="2400" dirty="0" smtClean="0">
                <a:latin typeface="Verdana"/>
                <a:cs typeface="Verdana"/>
              </a:rPr>
              <a:t> </a:t>
            </a:r>
            <a:r>
              <a:rPr lang="sv-SE" sz="2400" dirty="0" err="1" smtClean="0">
                <a:latin typeface="Verdana"/>
                <a:cs typeface="Verdana"/>
              </a:rPr>
              <a:t>treatment</a:t>
            </a:r>
            <a:r>
              <a:rPr lang="sv-SE" sz="2400" dirty="0" smtClean="0">
                <a:latin typeface="Verdana"/>
                <a:cs typeface="Verdana"/>
              </a:rPr>
              <a:t> </a:t>
            </a:r>
            <a:r>
              <a:rPr lang="sv-SE" sz="2400" dirty="0" err="1" smtClean="0">
                <a:latin typeface="Verdana"/>
                <a:cs typeface="Verdana"/>
              </a:rPr>
              <a:t>needs</a:t>
            </a:r>
            <a:r>
              <a:rPr lang="sv-SE" sz="2400" dirty="0" smtClean="0">
                <a:latin typeface="Verdana"/>
                <a:cs typeface="Verdana"/>
              </a:rPr>
              <a:t>.</a:t>
            </a:r>
          </a:p>
          <a:p>
            <a:r>
              <a:rPr lang="sv-SE" sz="2400" dirty="0" err="1" smtClean="0">
                <a:latin typeface="Verdana"/>
                <a:cs typeface="Verdana"/>
              </a:rPr>
              <a:t>When</a:t>
            </a:r>
            <a:r>
              <a:rPr lang="sv-SE" sz="2400" dirty="0" smtClean="0">
                <a:latin typeface="Verdana"/>
                <a:cs typeface="Verdana"/>
              </a:rPr>
              <a:t> </a:t>
            </a:r>
            <a:r>
              <a:rPr lang="sv-SE" sz="2400" dirty="0" err="1" smtClean="0">
                <a:latin typeface="Verdana"/>
                <a:cs typeface="Verdana"/>
              </a:rPr>
              <a:t>suspicion</a:t>
            </a:r>
            <a:r>
              <a:rPr lang="sv-SE" sz="2400" dirty="0" smtClean="0">
                <a:latin typeface="Verdana"/>
                <a:cs typeface="Verdana"/>
              </a:rPr>
              <a:t> </a:t>
            </a:r>
            <a:r>
              <a:rPr lang="sv-SE" sz="2400" dirty="0" err="1" smtClean="0">
                <a:latin typeface="Verdana"/>
                <a:cs typeface="Verdana"/>
              </a:rPr>
              <a:t>regarding</a:t>
            </a:r>
            <a:r>
              <a:rPr lang="sv-SE" sz="2400" dirty="0" smtClean="0">
                <a:latin typeface="Verdana"/>
                <a:cs typeface="Verdana"/>
              </a:rPr>
              <a:t> a </a:t>
            </a:r>
            <a:r>
              <a:rPr lang="sv-SE" sz="2400" dirty="0" err="1" smtClean="0">
                <a:latin typeface="Verdana"/>
                <a:cs typeface="Verdana"/>
              </a:rPr>
              <a:t>child’s</a:t>
            </a:r>
            <a:r>
              <a:rPr lang="sv-SE" sz="2400" dirty="0" smtClean="0">
                <a:latin typeface="Verdana"/>
                <a:cs typeface="Verdana"/>
              </a:rPr>
              <a:t> </a:t>
            </a:r>
            <a:r>
              <a:rPr lang="sv-SE" sz="2400" dirty="0" err="1" smtClean="0">
                <a:latin typeface="Verdana"/>
                <a:cs typeface="Verdana"/>
              </a:rPr>
              <a:t>well-being</a:t>
            </a:r>
            <a:r>
              <a:rPr lang="sv-SE" sz="2400" dirty="0" smtClean="0">
                <a:latin typeface="Verdana"/>
                <a:cs typeface="Verdana"/>
              </a:rPr>
              <a:t> </a:t>
            </a:r>
            <a:r>
              <a:rPr lang="sv-SE" sz="2400" dirty="0" err="1" smtClean="0">
                <a:latin typeface="Verdana"/>
                <a:cs typeface="Verdana"/>
              </a:rPr>
              <a:t>arise</a:t>
            </a:r>
            <a:r>
              <a:rPr lang="sv-SE" sz="2400" dirty="0" smtClean="0">
                <a:latin typeface="Verdana"/>
                <a:cs typeface="Verdana"/>
              </a:rPr>
              <a:t>, </a:t>
            </a:r>
            <a:r>
              <a:rPr lang="sv-SE" sz="2400" dirty="0" err="1" smtClean="0">
                <a:latin typeface="Verdana"/>
                <a:cs typeface="Verdana"/>
              </a:rPr>
              <a:t>we</a:t>
            </a:r>
            <a:r>
              <a:rPr lang="sv-SE" sz="2400" dirty="0" smtClean="0">
                <a:latin typeface="Verdana"/>
                <a:cs typeface="Verdana"/>
              </a:rPr>
              <a:t> </a:t>
            </a:r>
            <a:r>
              <a:rPr lang="sv-SE" sz="2400" dirty="0" err="1" smtClean="0">
                <a:latin typeface="Verdana"/>
                <a:cs typeface="Verdana"/>
              </a:rPr>
              <a:t>are</a:t>
            </a:r>
            <a:r>
              <a:rPr lang="sv-SE" sz="2400" dirty="0" smtClean="0">
                <a:latin typeface="Verdana"/>
                <a:cs typeface="Verdana"/>
              </a:rPr>
              <a:t> </a:t>
            </a:r>
            <a:r>
              <a:rPr lang="sv-SE" sz="2400" dirty="0" err="1" smtClean="0">
                <a:latin typeface="Verdana"/>
                <a:cs typeface="Verdana"/>
              </a:rPr>
              <a:t>mandated</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a:t>
            </a:r>
            <a:r>
              <a:rPr lang="sv-SE" sz="2400" dirty="0" err="1" smtClean="0">
                <a:latin typeface="Verdana"/>
                <a:cs typeface="Verdana"/>
              </a:rPr>
              <a:t>contact</a:t>
            </a:r>
            <a:r>
              <a:rPr lang="sv-SE" sz="2400" dirty="0" smtClean="0">
                <a:latin typeface="Verdana"/>
                <a:cs typeface="Verdana"/>
              </a:rPr>
              <a:t> the social services.</a:t>
            </a:r>
          </a:p>
          <a:p>
            <a:r>
              <a:rPr lang="sv-SE" sz="2400" dirty="0" smtClean="0">
                <a:latin typeface="Verdana"/>
                <a:cs typeface="Verdana"/>
              </a:rPr>
              <a:t>I </a:t>
            </a:r>
            <a:r>
              <a:rPr lang="sv-SE" sz="2400" dirty="0" err="1" smtClean="0">
                <a:latin typeface="Verdana"/>
                <a:cs typeface="Verdana"/>
              </a:rPr>
              <a:t>would</a:t>
            </a:r>
            <a:r>
              <a:rPr lang="sv-SE" sz="2400" dirty="0" smtClean="0">
                <a:latin typeface="Verdana"/>
                <a:cs typeface="Verdana"/>
              </a:rPr>
              <a:t> like </a:t>
            </a:r>
            <a:r>
              <a:rPr lang="sv-SE" sz="2400" dirty="0" err="1" smtClean="0">
                <a:latin typeface="Verdana"/>
                <a:cs typeface="Verdana"/>
              </a:rPr>
              <a:t>you</a:t>
            </a:r>
            <a:r>
              <a:rPr lang="sv-SE" sz="2400" dirty="0" smtClean="0">
                <a:latin typeface="Verdana"/>
                <a:cs typeface="Verdana"/>
              </a:rPr>
              <a:t> </a:t>
            </a:r>
            <a:r>
              <a:rPr lang="sv-SE" sz="2400" dirty="0" err="1" smtClean="0">
                <a:latin typeface="Verdana"/>
                <a:cs typeface="Verdana"/>
              </a:rPr>
              <a:t>to</a:t>
            </a:r>
            <a:r>
              <a:rPr lang="sv-SE" sz="2400" dirty="0" smtClean="0">
                <a:latin typeface="Verdana"/>
                <a:cs typeface="Verdana"/>
              </a:rPr>
              <a:t> </a:t>
            </a:r>
            <a:r>
              <a:rPr lang="sv-SE" sz="2400" dirty="0" err="1" smtClean="0">
                <a:latin typeface="Verdana"/>
                <a:cs typeface="Verdana"/>
              </a:rPr>
              <a:t>contact</a:t>
            </a:r>
            <a:r>
              <a:rPr lang="sv-SE" sz="2400" dirty="0" smtClean="0">
                <a:latin typeface="Verdana"/>
                <a:cs typeface="Verdana"/>
              </a:rPr>
              <a:t> </a:t>
            </a:r>
            <a:r>
              <a:rPr lang="sv-SE" sz="2400" dirty="0" err="1" smtClean="0">
                <a:latin typeface="Verdana"/>
                <a:cs typeface="Verdana"/>
              </a:rPr>
              <a:t>us</a:t>
            </a:r>
            <a:r>
              <a:rPr lang="sv-SE" sz="2400" dirty="0" smtClean="0">
                <a:latin typeface="Verdana"/>
                <a:cs typeface="Verdana"/>
              </a:rPr>
              <a:t> as </a:t>
            </a:r>
            <a:r>
              <a:rPr lang="sv-SE" sz="2400" dirty="0" err="1" smtClean="0">
                <a:latin typeface="Verdana"/>
                <a:cs typeface="Verdana"/>
              </a:rPr>
              <a:t>soon</a:t>
            </a:r>
            <a:r>
              <a:rPr lang="sv-SE" sz="2400" dirty="0" smtClean="0">
                <a:latin typeface="Verdana"/>
                <a:cs typeface="Verdana"/>
              </a:rPr>
              <a:t> as </a:t>
            </a:r>
            <a:r>
              <a:rPr lang="sv-SE" sz="2400" dirty="0" err="1" smtClean="0">
                <a:latin typeface="Verdana"/>
                <a:cs typeface="Verdana"/>
              </a:rPr>
              <a:t>possible</a:t>
            </a:r>
            <a:r>
              <a:rPr lang="sv-SE" sz="2400" dirty="0" smtClean="0">
                <a:latin typeface="Verdana"/>
                <a:cs typeface="Verdana"/>
              </a:rPr>
              <a:t> so </a:t>
            </a:r>
            <a:r>
              <a:rPr lang="sv-SE" sz="2400" dirty="0" err="1" smtClean="0">
                <a:latin typeface="Verdana"/>
                <a:cs typeface="Verdana"/>
              </a:rPr>
              <a:t>we</a:t>
            </a:r>
            <a:r>
              <a:rPr lang="sv-SE" sz="2400" dirty="0" smtClean="0">
                <a:latin typeface="Verdana"/>
                <a:cs typeface="Verdana"/>
              </a:rPr>
              <a:t> </a:t>
            </a:r>
            <a:r>
              <a:rPr lang="sv-SE" sz="2400" dirty="0" err="1" smtClean="0">
                <a:latin typeface="Verdana"/>
                <a:cs typeface="Verdana"/>
              </a:rPr>
              <a:t>can</a:t>
            </a:r>
            <a:r>
              <a:rPr lang="sv-SE" sz="2400" dirty="0" smtClean="0">
                <a:latin typeface="Verdana"/>
                <a:cs typeface="Verdana"/>
              </a:rPr>
              <a:t> </a:t>
            </a:r>
            <a:r>
              <a:rPr lang="sv-SE" sz="2400" dirty="0" err="1" smtClean="0">
                <a:latin typeface="Verdana"/>
                <a:cs typeface="Verdana"/>
              </a:rPr>
              <a:t>discuss</a:t>
            </a:r>
            <a:r>
              <a:rPr lang="sv-SE" sz="2400" dirty="0" smtClean="0">
                <a:latin typeface="Verdana"/>
                <a:cs typeface="Verdana"/>
              </a:rPr>
              <a:t> </a:t>
            </a:r>
            <a:r>
              <a:rPr lang="sv-SE" sz="2400" dirty="0" err="1" smtClean="0">
                <a:latin typeface="Verdana"/>
                <a:cs typeface="Verdana"/>
              </a:rPr>
              <a:t>regarding</a:t>
            </a:r>
            <a:r>
              <a:rPr lang="sv-SE" sz="2400" dirty="0" smtClean="0">
                <a:latin typeface="Verdana"/>
                <a:cs typeface="Verdana"/>
              </a:rPr>
              <a:t> NN dental </a:t>
            </a:r>
            <a:r>
              <a:rPr lang="sv-SE" sz="2400" dirty="0" err="1" smtClean="0">
                <a:latin typeface="Verdana"/>
                <a:cs typeface="Verdana"/>
              </a:rPr>
              <a:t>care</a:t>
            </a:r>
            <a:r>
              <a:rPr lang="sv-SE" sz="2400" dirty="0" smtClean="0">
                <a:latin typeface="Verdana"/>
                <a:cs typeface="Verdana"/>
              </a:rPr>
              <a:t>.</a:t>
            </a:r>
            <a:endParaRPr lang="sv-SE" sz="2400" dirty="0">
              <a:latin typeface="Verdana"/>
              <a:cs typeface="Verdana"/>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27666715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3"/>
          <p:cNvSpPr txBox="1">
            <a:spLocks noGrp="1"/>
          </p:cNvSpPr>
          <p:nvPr/>
        </p:nvSpPr>
        <p:spPr bwMode="auto">
          <a:xfrm>
            <a:off x="6553200" y="6477000"/>
            <a:ext cx="1905000" cy="228600"/>
          </a:xfrm>
          <a:prstGeom prst="rect">
            <a:avLst/>
          </a:prstGeom>
          <a:noFill/>
          <a:ln>
            <a:miter lim="800000"/>
            <a:headEnd/>
            <a:tailEnd/>
          </a:ln>
        </p:spPr>
        <p:txBody>
          <a:bodyPr/>
          <a:lstStyle/>
          <a:p>
            <a:pPr algn="r">
              <a:defRPr/>
            </a:pPr>
            <a:fld id="{16846155-D289-4A86-9619-F6B0A62F4848}" type="datetime4">
              <a:rPr lang="sv-SE" sz="800">
                <a:solidFill>
                  <a:schemeClr val="bg1"/>
                </a:solidFill>
                <a:latin typeface="+mn-lt"/>
              </a:rPr>
              <a:pPr algn="r">
                <a:defRPr/>
              </a:pPr>
              <a:t>juni 11, 2012</a:t>
            </a:fld>
            <a:endParaRPr lang="sv-SE" sz="800">
              <a:solidFill>
                <a:schemeClr val="bg1"/>
              </a:solidFill>
              <a:latin typeface="+mn-lt"/>
            </a:endParaRPr>
          </a:p>
        </p:txBody>
      </p:sp>
      <p:sp>
        <p:nvSpPr>
          <p:cNvPr id="6" name="Platshållare för sidfot 4"/>
          <p:cNvSpPr txBox="1">
            <a:spLocks noGrp="1"/>
          </p:cNvSpPr>
          <p:nvPr/>
        </p:nvSpPr>
        <p:spPr bwMode="auto">
          <a:xfrm>
            <a:off x="457200" y="6477000"/>
            <a:ext cx="2895600" cy="228600"/>
          </a:xfrm>
          <a:prstGeom prst="rect">
            <a:avLst/>
          </a:prstGeom>
          <a:noFill/>
          <a:ln>
            <a:miter lim="800000"/>
            <a:headEnd/>
            <a:tailEnd/>
          </a:ln>
        </p:spPr>
        <p:txBody>
          <a:bodyPr/>
          <a:lstStyle/>
          <a:p>
            <a:pPr>
              <a:defRPr/>
            </a:pPr>
            <a:r>
              <a:rPr lang="sv-SE" sz="800">
                <a:solidFill>
                  <a:schemeClr val="bg1"/>
                </a:solidFill>
                <a:latin typeface="+mn-lt"/>
              </a:rPr>
              <a:t>Namn Efternamn</a:t>
            </a:r>
          </a:p>
        </p:txBody>
      </p:sp>
      <p:sp>
        <p:nvSpPr>
          <p:cNvPr id="7" name="Platshållare för bildnummer 5"/>
          <p:cNvSpPr txBox="1">
            <a:spLocks noGrp="1"/>
          </p:cNvSpPr>
          <p:nvPr/>
        </p:nvSpPr>
        <p:spPr bwMode="auto">
          <a:xfrm>
            <a:off x="8229600" y="6477000"/>
            <a:ext cx="685800" cy="228600"/>
          </a:xfrm>
          <a:prstGeom prst="rect">
            <a:avLst/>
          </a:prstGeom>
          <a:noFill/>
          <a:ln>
            <a:miter lim="800000"/>
            <a:headEnd/>
            <a:tailEnd/>
          </a:ln>
        </p:spPr>
        <p:txBody>
          <a:bodyPr/>
          <a:lstStyle/>
          <a:p>
            <a:pPr algn="r">
              <a:defRPr/>
            </a:pPr>
            <a:fld id="{4A8E53E6-A67E-4BFB-9E35-93A6F6E944F3}" type="slidenum">
              <a:rPr lang="sv-SE" sz="800" b="1">
                <a:solidFill>
                  <a:schemeClr val="bg1"/>
                </a:solidFill>
                <a:latin typeface="+mn-lt"/>
              </a:rPr>
              <a:pPr algn="r">
                <a:defRPr/>
              </a:pPr>
              <a:t>39</a:t>
            </a:fld>
            <a:endParaRPr lang="sv-SE" sz="800" b="1">
              <a:solidFill>
                <a:schemeClr val="bg1"/>
              </a:solidFill>
              <a:latin typeface="+mn-lt"/>
            </a:endParaRPr>
          </a:p>
        </p:txBody>
      </p:sp>
      <p:sp>
        <p:nvSpPr>
          <p:cNvPr id="22533" name="Rectangle 2"/>
          <p:cNvSpPr>
            <a:spLocks noGrp="1" noChangeArrowheads="1"/>
          </p:cNvSpPr>
          <p:nvPr>
            <p:ph type="title" idx="4294967295"/>
          </p:nvPr>
        </p:nvSpPr>
        <p:spPr>
          <a:xfrm>
            <a:off x="4716016" y="6453336"/>
            <a:ext cx="4427985" cy="404664"/>
          </a:xfrm>
        </p:spPr>
        <p:txBody>
          <a:bodyPr/>
          <a:lstStyle/>
          <a:p>
            <a:pPr algn="r"/>
            <a:r>
              <a:rPr lang="sv-SE" sz="1400" b="0" dirty="0" smtClean="0">
                <a:solidFill>
                  <a:schemeClr val="tx1"/>
                </a:solidFill>
                <a:latin typeface="Verdana"/>
                <a:cs typeface="Verdana"/>
              </a:rPr>
              <a:t>Kvist et al. </a:t>
            </a:r>
            <a:r>
              <a:rPr lang="da-DK" sz="1400" b="0" dirty="0" smtClean="0">
                <a:solidFill>
                  <a:schemeClr val="tx1"/>
                </a:solidFill>
                <a:latin typeface="Verdana"/>
                <a:cs typeface="Verdana"/>
              </a:rPr>
              <a:t>Swed Dent J 2012;36:15-23</a:t>
            </a:r>
            <a:endParaRPr lang="sv-SE" sz="1400" b="0" dirty="0" smtClean="0">
              <a:solidFill>
                <a:schemeClr val="tx1"/>
              </a:solidFill>
              <a:latin typeface="Verdana"/>
              <a:cs typeface="Verdana"/>
            </a:endParaRPr>
          </a:p>
        </p:txBody>
      </p:sp>
      <p:sp>
        <p:nvSpPr>
          <p:cNvPr id="22534" name="Rectangle 3"/>
          <p:cNvSpPr>
            <a:spLocks noGrp="1" noChangeArrowheads="1"/>
          </p:cNvSpPr>
          <p:nvPr>
            <p:ph type="body" idx="4294967295"/>
          </p:nvPr>
        </p:nvSpPr>
        <p:spPr>
          <a:xfrm>
            <a:off x="467544" y="2564283"/>
            <a:ext cx="8209284" cy="3529013"/>
          </a:xfrm>
          <a:noFill/>
        </p:spPr>
        <p:txBody>
          <a:bodyPr/>
          <a:lstStyle/>
          <a:p>
            <a:pPr eaLnBrk="1" hangingPunct="1">
              <a:buFont typeface="Arial" pitchFamily="34" charset="0"/>
              <a:buChar char="•"/>
            </a:pPr>
            <a:r>
              <a:rPr lang="sv-SE" sz="2800" dirty="0" smtClean="0">
                <a:latin typeface="Verdana"/>
                <a:cs typeface="Verdana"/>
              </a:rPr>
              <a:t>30% of the </a:t>
            </a:r>
            <a:r>
              <a:rPr lang="sv-SE" sz="2800" dirty="0" err="1" smtClean="0">
                <a:latin typeface="Verdana"/>
                <a:cs typeface="Verdana"/>
              </a:rPr>
              <a:t>clinics</a:t>
            </a:r>
            <a:r>
              <a:rPr lang="sv-SE" sz="2800" dirty="0" smtClean="0">
                <a:latin typeface="Verdana"/>
                <a:cs typeface="Verdana"/>
              </a:rPr>
              <a:t> in public dental service </a:t>
            </a:r>
            <a:r>
              <a:rPr lang="sv-SE" sz="2800" dirty="0" err="1" smtClean="0">
                <a:latin typeface="Verdana"/>
                <a:cs typeface="Verdana"/>
              </a:rPr>
              <a:t>had</a:t>
            </a:r>
            <a:r>
              <a:rPr lang="sv-SE" sz="2800" dirty="0" smtClean="0">
                <a:latin typeface="Verdana"/>
                <a:cs typeface="Verdana"/>
              </a:rPr>
              <a:t> </a:t>
            </a:r>
            <a:r>
              <a:rPr lang="sv-SE" sz="2800" dirty="0" err="1" smtClean="0">
                <a:latin typeface="Verdana"/>
                <a:cs typeface="Verdana"/>
              </a:rPr>
              <a:t>filed</a:t>
            </a:r>
            <a:r>
              <a:rPr lang="sv-SE" sz="2800" dirty="0" smtClean="0">
                <a:latin typeface="Verdana"/>
                <a:cs typeface="Verdana"/>
              </a:rPr>
              <a:t> a report to the social services</a:t>
            </a:r>
          </a:p>
          <a:p>
            <a:pPr eaLnBrk="1" hangingPunct="1">
              <a:buFont typeface="Arial" pitchFamily="34" charset="0"/>
              <a:buChar char="•"/>
            </a:pPr>
            <a:r>
              <a:rPr lang="sv-SE" sz="2800" dirty="0" smtClean="0">
                <a:latin typeface="Verdana"/>
                <a:cs typeface="Verdana"/>
              </a:rPr>
              <a:t>Regional </a:t>
            </a:r>
            <a:r>
              <a:rPr lang="sv-SE" sz="2800" dirty="0" err="1" smtClean="0">
                <a:latin typeface="Verdana"/>
                <a:cs typeface="Verdana"/>
              </a:rPr>
              <a:t>differences</a:t>
            </a:r>
            <a:endParaRPr lang="sv-SE" sz="2800" dirty="0" smtClean="0">
              <a:latin typeface="Verdana"/>
              <a:cs typeface="Verdana"/>
            </a:endParaRPr>
          </a:p>
          <a:p>
            <a:pPr eaLnBrk="1" hangingPunct="1">
              <a:buFont typeface="Arial" pitchFamily="34" charset="0"/>
              <a:buChar char="•"/>
            </a:pPr>
            <a:r>
              <a:rPr lang="sv-SE" sz="2800" dirty="0" smtClean="0">
                <a:latin typeface="Verdana"/>
                <a:cs typeface="Verdana"/>
              </a:rPr>
              <a:t>Multiple missed </a:t>
            </a:r>
            <a:r>
              <a:rPr lang="sv-SE" sz="2800" dirty="0" err="1" smtClean="0">
                <a:latin typeface="Verdana"/>
                <a:cs typeface="Verdana"/>
              </a:rPr>
              <a:t>appointments</a:t>
            </a:r>
            <a:r>
              <a:rPr lang="sv-SE" sz="2800" dirty="0" smtClean="0">
                <a:latin typeface="Verdana"/>
                <a:cs typeface="Verdana"/>
              </a:rPr>
              <a:t> is </a:t>
            </a:r>
            <a:r>
              <a:rPr lang="sv-SE" sz="2800" dirty="0" err="1" smtClean="0">
                <a:latin typeface="Verdana"/>
                <a:cs typeface="Verdana"/>
              </a:rPr>
              <a:t>common</a:t>
            </a:r>
            <a:endParaRPr lang="sv-SE" sz="2800" dirty="0" smtClean="0">
              <a:latin typeface="Verdana"/>
              <a:cs typeface="Verdana"/>
            </a:endParaRPr>
          </a:p>
          <a:p>
            <a:pPr eaLnBrk="1" hangingPunct="1">
              <a:buFont typeface="Arial" pitchFamily="34" charset="0"/>
              <a:buChar char="•"/>
            </a:pPr>
            <a:r>
              <a:rPr lang="sv-SE" sz="2800" dirty="0" err="1" smtClean="0">
                <a:latin typeface="Verdana"/>
                <a:cs typeface="Verdana"/>
              </a:rPr>
              <a:t>Knowledge</a:t>
            </a:r>
            <a:r>
              <a:rPr lang="sv-SE" sz="2800" dirty="0" smtClean="0">
                <a:latin typeface="Verdana"/>
                <a:cs typeface="Verdana"/>
              </a:rPr>
              <a:t>, </a:t>
            </a:r>
            <a:r>
              <a:rPr lang="sv-SE" sz="2800" dirty="0" err="1" smtClean="0">
                <a:latin typeface="Verdana"/>
                <a:cs typeface="Verdana"/>
              </a:rPr>
              <a:t>eduaction</a:t>
            </a:r>
            <a:r>
              <a:rPr lang="sv-SE" sz="2800" dirty="0" smtClean="0">
                <a:latin typeface="Verdana"/>
                <a:cs typeface="Verdana"/>
              </a:rPr>
              <a:t> and </a:t>
            </a:r>
            <a:r>
              <a:rPr lang="sv-SE" sz="2800" dirty="0" err="1" smtClean="0">
                <a:latin typeface="Verdana"/>
                <a:cs typeface="Verdana"/>
              </a:rPr>
              <a:t>multiprofessional</a:t>
            </a:r>
            <a:r>
              <a:rPr lang="sv-SE" sz="2800" dirty="0" smtClean="0">
                <a:latin typeface="Verdana"/>
                <a:cs typeface="Verdana"/>
              </a:rPr>
              <a:t> </a:t>
            </a:r>
            <a:r>
              <a:rPr lang="sv-SE" sz="2800" dirty="0" err="1" smtClean="0">
                <a:latin typeface="Verdana"/>
                <a:cs typeface="Verdana"/>
              </a:rPr>
              <a:t>cooperation</a:t>
            </a:r>
            <a:r>
              <a:rPr lang="sv-SE" sz="2800" dirty="0" smtClean="0">
                <a:latin typeface="Verdana"/>
                <a:cs typeface="Verdana"/>
              </a:rPr>
              <a:t> are </a:t>
            </a:r>
            <a:r>
              <a:rPr lang="sv-SE" sz="2800" dirty="0" err="1" smtClean="0">
                <a:latin typeface="Verdana"/>
                <a:cs typeface="Verdana"/>
              </a:rPr>
              <a:t>essential</a:t>
            </a:r>
            <a:endParaRPr lang="sv-SE" sz="2800" dirty="0" smtClean="0">
              <a:latin typeface="Verdana"/>
              <a:cs typeface="Verdana"/>
            </a:endParaRPr>
          </a:p>
        </p:txBody>
      </p:sp>
      <p:sp>
        <p:nvSpPr>
          <p:cNvPr id="10" name="Rectangle 2"/>
          <p:cNvSpPr txBox="1">
            <a:spLocks noChangeArrowheads="1"/>
          </p:cNvSpPr>
          <p:nvPr/>
        </p:nvSpPr>
        <p:spPr bwMode="auto">
          <a:xfrm>
            <a:off x="251520" y="980728"/>
            <a:ext cx="86409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600" b="0" u="none" strike="noStrike" kern="0" cap="none" spc="0" normalizeH="0" baseline="0" noProof="0" dirty="0" smtClean="0">
                <a:ln>
                  <a:noFill/>
                </a:ln>
                <a:solidFill>
                  <a:schemeClr val="accent1"/>
                </a:solidFill>
                <a:effectLst/>
                <a:uLnTx/>
                <a:uFillTx/>
                <a:latin typeface="Verdana"/>
                <a:ea typeface="+mj-ea"/>
                <a:cs typeface="Verdana"/>
              </a:rPr>
              <a:t>Management of </a:t>
            </a:r>
            <a:r>
              <a:rPr kumimoji="0" lang="sv-SE" sz="3600" b="0" u="none" strike="noStrike" kern="0" cap="none" spc="0" normalizeH="0" baseline="0" noProof="0" dirty="0" err="1" smtClean="0">
                <a:ln>
                  <a:noFill/>
                </a:ln>
                <a:solidFill>
                  <a:schemeClr val="accent1"/>
                </a:solidFill>
                <a:effectLst/>
                <a:uLnTx/>
                <a:uFillTx/>
                <a:latin typeface="Verdana"/>
                <a:ea typeface="+mj-ea"/>
                <a:cs typeface="Verdana"/>
              </a:rPr>
              <a:t>suspected</a:t>
            </a:r>
            <a:r>
              <a:rPr kumimoji="0" lang="sv-SE" sz="3600" b="0" u="none" strike="noStrike" kern="0" cap="none" spc="0" normalizeH="0" baseline="0" noProof="0" dirty="0" smtClean="0">
                <a:ln>
                  <a:noFill/>
                </a:ln>
                <a:solidFill>
                  <a:schemeClr val="accent1"/>
                </a:solidFill>
                <a:effectLst/>
                <a:uLnTx/>
                <a:uFillTx/>
                <a:latin typeface="Verdana"/>
                <a:ea typeface="+mj-ea"/>
                <a:cs typeface="Verdana"/>
              </a:rPr>
              <a:t> </a:t>
            </a:r>
            <a:r>
              <a:rPr kumimoji="0" lang="sv-SE" sz="3600" b="0" u="none" strike="noStrike" kern="0" cap="none" spc="0" normalizeH="0" baseline="0" noProof="0" dirty="0" err="1" smtClean="0">
                <a:ln>
                  <a:noFill/>
                </a:ln>
                <a:solidFill>
                  <a:schemeClr val="accent1"/>
                </a:solidFill>
                <a:effectLst/>
                <a:uLnTx/>
                <a:uFillTx/>
                <a:latin typeface="Verdana"/>
                <a:ea typeface="+mj-ea"/>
                <a:cs typeface="Verdana"/>
              </a:rPr>
              <a:t>abuse</a:t>
            </a:r>
            <a:r>
              <a:rPr kumimoji="0" lang="sv-SE" sz="3600" b="0" u="none" strike="noStrike" kern="0" cap="none" spc="0" normalizeH="0" noProof="0" dirty="0" smtClean="0">
                <a:ln>
                  <a:noFill/>
                </a:ln>
                <a:solidFill>
                  <a:schemeClr val="accent1"/>
                </a:solidFill>
                <a:effectLst/>
                <a:uLnTx/>
                <a:uFillTx/>
                <a:latin typeface="Verdana"/>
                <a:ea typeface="+mj-ea"/>
                <a:cs typeface="Verdana"/>
              </a:rPr>
              <a:t> and </a:t>
            </a:r>
            <a:r>
              <a:rPr kumimoji="0" lang="sv-SE" sz="3600" b="0" u="none" strike="noStrike" kern="0" cap="none" spc="0" normalizeH="0" noProof="0" dirty="0" err="1" smtClean="0">
                <a:ln>
                  <a:noFill/>
                </a:ln>
                <a:solidFill>
                  <a:schemeClr val="accent1"/>
                </a:solidFill>
                <a:effectLst/>
                <a:uLnTx/>
                <a:uFillTx/>
                <a:latin typeface="Verdana"/>
                <a:ea typeface="+mj-ea"/>
                <a:cs typeface="Verdana"/>
              </a:rPr>
              <a:t>neglect</a:t>
            </a:r>
            <a:r>
              <a:rPr kumimoji="0" lang="sv-SE" sz="3600" b="0" u="none" strike="noStrike" kern="0" cap="none" spc="0" normalizeH="0" baseline="0" noProof="0" dirty="0" smtClean="0">
                <a:ln>
                  <a:noFill/>
                </a:ln>
                <a:solidFill>
                  <a:schemeClr val="accent1"/>
                </a:solidFill>
                <a:effectLst/>
                <a:uLnTx/>
                <a:uFillTx/>
                <a:latin typeface="Verdana"/>
                <a:ea typeface="+mj-ea"/>
                <a:cs typeface="Verdana"/>
              </a:rPr>
              <a:t> in public dental service</a:t>
            </a:r>
          </a:p>
        </p:txBody>
      </p:sp>
    </p:spTree>
    <p:extLst>
      <p:ext uri="{BB962C8B-B14F-4D97-AF65-F5344CB8AC3E}">
        <p14:creationId xmlns:p14="http://schemas.microsoft.com/office/powerpoint/2010/main" val="16015141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0000" y="260648"/>
            <a:ext cx="7772400" cy="1143000"/>
          </a:xfrm>
        </p:spPr>
        <p:txBody>
          <a:bodyPr/>
          <a:lstStyle/>
          <a:p>
            <a:r>
              <a:rPr lang="sv-SE" sz="4000" b="0" dirty="0" err="1" smtClean="0">
                <a:latin typeface="Verdana" charset="0"/>
              </a:rPr>
              <a:t>Organization</a:t>
            </a:r>
            <a:r>
              <a:rPr lang="sv-SE" sz="4000" b="0" dirty="0" smtClean="0">
                <a:latin typeface="Verdana" charset="0"/>
              </a:rPr>
              <a:t> of dental </a:t>
            </a:r>
            <a:br>
              <a:rPr lang="sv-SE" sz="4000" b="0" dirty="0" smtClean="0">
                <a:latin typeface="Verdana" charset="0"/>
              </a:rPr>
            </a:br>
            <a:r>
              <a:rPr lang="sv-SE" sz="4000" b="0" dirty="0" err="1" smtClean="0">
                <a:latin typeface="Verdana" charset="0"/>
              </a:rPr>
              <a:t>care</a:t>
            </a:r>
            <a:r>
              <a:rPr lang="sv-SE" sz="4000" b="0" dirty="0" smtClean="0">
                <a:latin typeface="Verdana" charset="0"/>
              </a:rPr>
              <a:t> for </a:t>
            </a:r>
            <a:r>
              <a:rPr lang="sv-SE" sz="4000" b="0" dirty="0" err="1" smtClean="0">
                <a:latin typeface="Verdana" charset="0"/>
              </a:rPr>
              <a:t>children</a:t>
            </a:r>
            <a:r>
              <a:rPr lang="sv-SE" sz="4000" b="0" dirty="0" smtClean="0">
                <a:latin typeface="Verdana" charset="0"/>
              </a:rPr>
              <a:t> and </a:t>
            </a:r>
            <a:r>
              <a:rPr lang="sv-SE" sz="4000" b="0" dirty="0" err="1" smtClean="0">
                <a:latin typeface="Verdana" charset="0"/>
              </a:rPr>
              <a:t>adolecents</a:t>
            </a:r>
            <a:endParaRPr lang="sv-SE" sz="4000" dirty="0"/>
          </a:p>
        </p:txBody>
      </p:sp>
      <p:sp>
        <p:nvSpPr>
          <p:cNvPr id="3" name="Platshållare för innehåll 2"/>
          <p:cNvSpPr>
            <a:spLocks noGrp="1"/>
          </p:cNvSpPr>
          <p:nvPr>
            <p:ph idx="1"/>
          </p:nvPr>
        </p:nvSpPr>
        <p:spPr>
          <a:xfrm>
            <a:off x="323528" y="2338536"/>
            <a:ext cx="8352928" cy="4114800"/>
          </a:xfrm>
        </p:spPr>
        <p:txBody>
          <a:bodyPr/>
          <a:lstStyle/>
          <a:p>
            <a:r>
              <a:rPr lang="sv-SE" sz="3200" dirty="0" err="1" smtClean="0">
                <a:latin typeface="Verdana" charset="0"/>
              </a:rPr>
              <a:t>Comprehensive</a:t>
            </a:r>
            <a:r>
              <a:rPr lang="sv-SE" sz="3200" dirty="0" smtClean="0">
                <a:latin typeface="Verdana" charset="0"/>
              </a:rPr>
              <a:t> dental </a:t>
            </a:r>
            <a:r>
              <a:rPr lang="sv-SE" sz="3200" dirty="0" err="1" smtClean="0">
                <a:latin typeface="Verdana" charset="0"/>
              </a:rPr>
              <a:t>care</a:t>
            </a:r>
            <a:r>
              <a:rPr lang="sv-SE" sz="3200" dirty="0" smtClean="0">
                <a:latin typeface="Verdana" charset="0"/>
              </a:rPr>
              <a:t> on a </a:t>
            </a:r>
            <a:r>
              <a:rPr lang="sv-SE" sz="3200" dirty="0" err="1" smtClean="0">
                <a:latin typeface="Verdana" charset="0"/>
              </a:rPr>
              <a:t>regular</a:t>
            </a:r>
            <a:r>
              <a:rPr lang="sv-SE" sz="3200" dirty="0" smtClean="0">
                <a:latin typeface="Verdana" charset="0"/>
              </a:rPr>
              <a:t> basis from 3-19 </a:t>
            </a:r>
            <a:r>
              <a:rPr lang="sv-SE" sz="3200" dirty="0" err="1" smtClean="0">
                <a:latin typeface="Verdana" charset="0"/>
              </a:rPr>
              <a:t>years</a:t>
            </a:r>
            <a:r>
              <a:rPr lang="sv-SE" sz="3200" dirty="0" smtClean="0">
                <a:latin typeface="Verdana" charset="0"/>
              </a:rPr>
              <a:t> of age </a:t>
            </a:r>
          </a:p>
          <a:p>
            <a:r>
              <a:rPr lang="sv-SE" sz="3200" dirty="0" smtClean="0">
                <a:latin typeface="Verdana" charset="0"/>
              </a:rPr>
              <a:t>Public Dental Service 80% of </a:t>
            </a:r>
            <a:r>
              <a:rPr lang="sv-SE" sz="3200" dirty="0" err="1" smtClean="0">
                <a:latin typeface="Verdana" charset="0"/>
              </a:rPr>
              <a:t>children</a:t>
            </a:r>
            <a:endParaRPr lang="sv-SE" sz="3200" dirty="0" smtClean="0">
              <a:latin typeface="Verdana" charset="0"/>
            </a:endParaRPr>
          </a:p>
          <a:p>
            <a:r>
              <a:rPr lang="sv-SE" sz="3200" dirty="0" err="1" smtClean="0">
                <a:latin typeface="Verdana" charset="0"/>
              </a:rPr>
              <a:t>Capitation</a:t>
            </a:r>
            <a:r>
              <a:rPr lang="sv-SE" sz="3200" dirty="0" smtClean="0">
                <a:latin typeface="Verdana" charset="0"/>
              </a:rPr>
              <a:t> system 100 </a:t>
            </a:r>
            <a:r>
              <a:rPr lang="sv-SE" sz="3200" dirty="0" err="1" smtClean="0">
                <a:latin typeface="Verdana" charset="0"/>
              </a:rPr>
              <a:t>EUR/child/year</a:t>
            </a:r>
            <a:endParaRPr lang="sv-SE" sz="3200" dirty="0" smtClean="0">
              <a:latin typeface="Verdana" charset="0"/>
            </a:endParaRPr>
          </a:p>
          <a:p>
            <a:r>
              <a:rPr lang="sv-SE" sz="3200" dirty="0" err="1">
                <a:latin typeface="Verdana" charset="0"/>
              </a:rPr>
              <a:t>Including</a:t>
            </a:r>
            <a:r>
              <a:rPr lang="sv-SE" sz="3200" dirty="0">
                <a:latin typeface="Verdana" charset="0"/>
              </a:rPr>
              <a:t> specialist </a:t>
            </a:r>
            <a:r>
              <a:rPr lang="sv-SE" sz="3200" dirty="0" err="1">
                <a:latin typeface="Verdana" charset="0"/>
              </a:rPr>
              <a:t>treatment</a:t>
            </a:r>
            <a:r>
              <a:rPr lang="sv-SE" sz="3200" dirty="0">
                <a:latin typeface="Verdana" charset="0"/>
              </a:rPr>
              <a:t> in </a:t>
            </a:r>
            <a:r>
              <a:rPr lang="sv-SE" sz="3200" dirty="0" err="1">
                <a:latin typeface="Verdana" charset="0"/>
              </a:rPr>
              <a:t>pediatric</a:t>
            </a:r>
            <a:r>
              <a:rPr lang="sv-SE" sz="3200" dirty="0">
                <a:latin typeface="Verdana" charset="0"/>
              </a:rPr>
              <a:t> </a:t>
            </a:r>
            <a:r>
              <a:rPr lang="sv-SE" sz="3200" dirty="0" err="1">
                <a:latin typeface="Verdana" charset="0"/>
              </a:rPr>
              <a:t>dentistry</a:t>
            </a:r>
            <a:r>
              <a:rPr lang="sv-SE" sz="3200" dirty="0">
                <a:latin typeface="Verdana" charset="0"/>
              </a:rPr>
              <a:t> and </a:t>
            </a:r>
            <a:r>
              <a:rPr lang="sv-SE" sz="3200" dirty="0" err="1">
                <a:latin typeface="Verdana" charset="0"/>
              </a:rPr>
              <a:t>orthodontics</a:t>
            </a:r>
            <a:endParaRPr lang="sv-SE" sz="3200" dirty="0">
              <a:latin typeface="Verdana" charset="0"/>
            </a:endParaRPr>
          </a:p>
          <a:p>
            <a:endParaRPr lang="sv-SE" sz="3200" dirty="0" smtClean="0">
              <a:latin typeface="Verdana" charset="0"/>
            </a:endParaRPr>
          </a:p>
          <a:p>
            <a:endParaRPr lang="sv-SE" sz="3200" dirty="0"/>
          </a:p>
        </p:txBody>
      </p:sp>
    </p:spTree>
    <p:extLst>
      <p:ext uri="{BB962C8B-B14F-4D97-AF65-F5344CB8AC3E}">
        <p14:creationId xmlns:p14="http://schemas.microsoft.com/office/powerpoint/2010/main" val="41955838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50825" y="1700213"/>
          <a:ext cx="8891588" cy="4733925"/>
        </p:xfrm>
        <a:graphic>
          <a:graphicData uri="http://schemas.openxmlformats.org/presentationml/2006/ole">
            <mc:AlternateContent xmlns:mc="http://schemas.openxmlformats.org/markup-compatibility/2006">
              <mc:Choice xmlns:v="urn:schemas-microsoft-com:vml" Requires="v">
                <p:oleObj spid="_x0000_s7195" name="Worksheet" r:id="rId4" imgW="6810524" imgH="3924462" progId="Excel.Sheet.8">
                  <p:embed/>
                </p:oleObj>
              </mc:Choice>
              <mc:Fallback>
                <p:oleObj name="Worksheet" r:id="rId4" imgW="6810524" imgH="392446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700213"/>
                        <a:ext cx="8891588"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Text Box 7"/>
          <p:cNvSpPr txBox="1">
            <a:spLocks noChangeArrowheads="1"/>
          </p:cNvSpPr>
          <p:nvPr/>
        </p:nvSpPr>
        <p:spPr bwMode="auto">
          <a:xfrm>
            <a:off x="5220072" y="6505599"/>
            <a:ext cx="3910834" cy="307777"/>
          </a:xfrm>
          <a:prstGeom prst="rect">
            <a:avLst/>
          </a:prstGeom>
          <a:noFill/>
          <a:ln w="9525">
            <a:noFill/>
            <a:miter lim="800000"/>
            <a:headEnd/>
            <a:tailEnd/>
          </a:ln>
        </p:spPr>
        <p:txBody>
          <a:bodyPr wrap="none">
            <a:spAutoFit/>
          </a:bodyPr>
          <a:lstStyle/>
          <a:p>
            <a:pPr algn="r"/>
            <a:r>
              <a:rPr lang="da-DK" sz="1400" dirty="0" smtClean="0">
                <a:latin typeface="Verdana"/>
                <a:cs typeface="Verdana"/>
              </a:rPr>
              <a:t>Kvist et al. Swed Dent J 2012;36:15-23</a:t>
            </a:r>
            <a:endParaRPr lang="sv-SE" sz="1400" dirty="0">
              <a:latin typeface="Verdana"/>
              <a:cs typeface="Verdana"/>
            </a:endParaRPr>
          </a:p>
        </p:txBody>
      </p:sp>
      <p:sp>
        <p:nvSpPr>
          <p:cNvPr id="9" name="Rectangle 2"/>
          <p:cNvSpPr txBox="1">
            <a:spLocks noChangeArrowheads="1"/>
          </p:cNvSpPr>
          <p:nvPr/>
        </p:nvSpPr>
        <p:spPr bwMode="auto">
          <a:xfrm>
            <a:off x="323528" y="188640"/>
            <a:ext cx="8281169"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4000" b="0" u="none" strike="noStrike" kern="0" cap="none" spc="0" normalizeH="0" baseline="0" noProof="0" dirty="0" err="1" smtClean="0">
                <a:ln>
                  <a:noFill/>
                </a:ln>
                <a:solidFill>
                  <a:schemeClr val="accent1"/>
                </a:solidFill>
                <a:effectLst/>
                <a:uLnTx/>
                <a:uFillTx/>
                <a:latin typeface="Verdana"/>
                <a:ea typeface="+mj-ea"/>
                <a:cs typeface="Verdana"/>
              </a:rPr>
              <a:t>Guidelines</a:t>
            </a:r>
            <a:r>
              <a:rPr kumimoji="0" lang="sv-SE" sz="4000" b="0" u="none" strike="noStrike" kern="0" cap="none" spc="0" normalizeH="0" noProof="0" dirty="0" smtClean="0">
                <a:ln>
                  <a:noFill/>
                </a:ln>
                <a:solidFill>
                  <a:schemeClr val="accent1"/>
                </a:solidFill>
                <a:effectLst/>
                <a:uLnTx/>
                <a:uFillTx/>
                <a:latin typeface="Verdana"/>
                <a:ea typeface="+mj-ea"/>
                <a:cs typeface="Verdana"/>
              </a:rPr>
              <a:t> on abuse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4000" b="0" u="none" strike="noStrike" kern="0" cap="none" spc="0" normalizeH="0" noProof="0" dirty="0" smtClean="0">
                <a:ln>
                  <a:noFill/>
                </a:ln>
                <a:solidFill>
                  <a:schemeClr val="accent1"/>
                </a:solidFill>
                <a:effectLst/>
                <a:uLnTx/>
                <a:uFillTx/>
                <a:latin typeface="Verdana"/>
                <a:ea typeface="+mj-ea"/>
                <a:cs typeface="Verdana"/>
              </a:rPr>
              <a:t>and </a:t>
            </a:r>
            <a:r>
              <a:rPr kumimoji="0" lang="sv-SE" sz="4000" b="0" u="none" strike="noStrike" kern="0" cap="none" spc="0" normalizeH="0" noProof="0" dirty="0" err="1" smtClean="0">
                <a:ln>
                  <a:noFill/>
                </a:ln>
                <a:solidFill>
                  <a:schemeClr val="accent1"/>
                </a:solidFill>
                <a:effectLst/>
                <a:uLnTx/>
                <a:uFillTx/>
                <a:latin typeface="Verdana"/>
                <a:ea typeface="+mj-ea"/>
                <a:cs typeface="Verdana"/>
              </a:rPr>
              <a:t>neglect</a:t>
            </a:r>
            <a:endParaRPr kumimoji="0" lang="sv-SE" sz="4000" b="0" u="none" strike="noStrike" kern="0" cap="none" spc="0" normalizeH="0" baseline="0" noProof="0" dirty="0" smtClean="0">
              <a:ln>
                <a:noFill/>
              </a:ln>
              <a:solidFill>
                <a:schemeClr val="accent1"/>
              </a:solidFill>
              <a:effectLst/>
              <a:uLnTx/>
              <a:uFillTx/>
              <a:latin typeface="Verdana"/>
              <a:ea typeface="+mj-ea"/>
              <a:cs typeface="Verdana"/>
            </a:endParaRPr>
          </a:p>
        </p:txBody>
      </p:sp>
    </p:spTree>
    <p:extLst>
      <p:ext uri="{BB962C8B-B14F-4D97-AF65-F5344CB8AC3E}">
        <p14:creationId xmlns:p14="http://schemas.microsoft.com/office/powerpoint/2010/main" val="41393878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836712"/>
            <a:ext cx="8892480" cy="1143000"/>
          </a:xfrm>
        </p:spPr>
        <p:txBody>
          <a:bodyPr/>
          <a:lstStyle/>
          <a:p>
            <a:r>
              <a:rPr lang="sv-SE" sz="3200" b="0" dirty="0" err="1" smtClean="0">
                <a:latin typeface="Verdana"/>
                <a:cs typeface="Verdana"/>
              </a:rPr>
              <a:t>Assumed</a:t>
            </a:r>
            <a:r>
              <a:rPr lang="sv-SE" sz="3200" b="0" dirty="0" smtClean="0">
                <a:latin typeface="Verdana"/>
                <a:cs typeface="Verdana"/>
              </a:rPr>
              <a:t> </a:t>
            </a:r>
            <a:r>
              <a:rPr lang="sv-SE" sz="3200" b="0" dirty="0" err="1" smtClean="0">
                <a:latin typeface="Verdana"/>
                <a:cs typeface="Verdana"/>
              </a:rPr>
              <a:t>reasons</a:t>
            </a:r>
            <a:r>
              <a:rPr lang="sv-SE" sz="3200" b="0" dirty="0" smtClean="0">
                <a:latin typeface="Verdana"/>
                <a:cs typeface="Verdana"/>
              </a:rPr>
              <a:t> </a:t>
            </a:r>
            <a:r>
              <a:rPr lang="sv-SE" sz="3200" b="0" dirty="0" err="1" smtClean="0">
                <a:latin typeface="Verdana"/>
                <a:cs typeface="Verdana"/>
              </a:rPr>
              <a:t>why</a:t>
            </a:r>
            <a:r>
              <a:rPr lang="sv-SE" sz="3200" b="0" dirty="0" smtClean="0">
                <a:latin typeface="Verdana"/>
                <a:cs typeface="Verdana"/>
              </a:rPr>
              <a:t> </a:t>
            </a:r>
            <a:r>
              <a:rPr lang="sv-SE" sz="3200" b="0" dirty="0" err="1" smtClean="0">
                <a:latin typeface="Verdana"/>
                <a:cs typeface="Verdana"/>
              </a:rPr>
              <a:t>parents</a:t>
            </a:r>
            <a:r>
              <a:rPr lang="sv-SE" sz="3200" b="0" dirty="0" smtClean="0">
                <a:latin typeface="Verdana"/>
                <a:cs typeface="Verdana"/>
              </a:rPr>
              <a:t> </a:t>
            </a:r>
            <a:r>
              <a:rPr lang="sv-SE" sz="3200" b="0" dirty="0" err="1" smtClean="0">
                <a:latin typeface="Verdana"/>
                <a:cs typeface="Verdana"/>
              </a:rPr>
              <a:t>fail</a:t>
            </a:r>
            <a:r>
              <a:rPr lang="sv-SE" sz="3200" b="0" dirty="0" smtClean="0">
                <a:latin typeface="Verdana"/>
                <a:cs typeface="Verdana"/>
              </a:rPr>
              <a:t> </a:t>
            </a:r>
            <a:r>
              <a:rPr lang="sv-SE" sz="3200" b="0" dirty="0" err="1" smtClean="0">
                <a:latin typeface="Verdana"/>
                <a:cs typeface="Verdana"/>
              </a:rPr>
              <a:t>to</a:t>
            </a:r>
            <a:r>
              <a:rPr lang="sv-SE" sz="3200" b="0" dirty="0" smtClean="0">
                <a:latin typeface="Verdana"/>
                <a:cs typeface="Verdana"/>
              </a:rPr>
              <a:t> </a:t>
            </a:r>
            <a:r>
              <a:rPr lang="sv-SE" sz="3200" b="0" dirty="0" err="1" smtClean="0">
                <a:latin typeface="Verdana"/>
                <a:cs typeface="Verdana"/>
              </a:rPr>
              <a:t>bring</a:t>
            </a:r>
            <a:r>
              <a:rPr lang="sv-SE" sz="3200" b="0" dirty="0" smtClean="0">
                <a:latin typeface="Verdana"/>
                <a:cs typeface="Verdana"/>
              </a:rPr>
              <a:t> </a:t>
            </a:r>
            <a:r>
              <a:rPr lang="sv-SE" sz="3200" b="0" dirty="0" err="1" smtClean="0">
                <a:latin typeface="Verdana"/>
                <a:cs typeface="Verdana"/>
              </a:rPr>
              <a:t>their</a:t>
            </a:r>
            <a:r>
              <a:rPr lang="sv-SE" sz="3200" b="0" dirty="0" smtClean="0">
                <a:latin typeface="Verdana"/>
                <a:cs typeface="Verdana"/>
              </a:rPr>
              <a:t> </a:t>
            </a:r>
            <a:r>
              <a:rPr lang="sv-SE" sz="3200" b="0" dirty="0" err="1" smtClean="0">
                <a:latin typeface="Verdana"/>
                <a:cs typeface="Verdana"/>
              </a:rPr>
              <a:t>child</a:t>
            </a:r>
            <a:r>
              <a:rPr lang="sv-SE" sz="3200" b="0" dirty="0" smtClean="0">
                <a:latin typeface="Verdana"/>
                <a:cs typeface="Verdana"/>
              </a:rPr>
              <a:t> </a:t>
            </a:r>
            <a:r>
              <a:rPr lang="sv-SE" sz="3200" b="0" dirty="0" err="1" smtClean="0">
                <a:latin typeface="Verdana"/>
                <a:cs typeface="Verdana"/>
              </a:rPr>
              <a:t>to</a:t>
            </a:r>
            <a:r>
              <a:rPr lang="sv-SE" sz="3200" b="0" dirty="0" smtClean="0">
                <a:latin typeface="Verdana"/>
                <a:cs typeface="Verdana"/>
              </a:rPr>
              <a:t> dental </a:t>
            </a:r>
            <a:r>
              <a:rPr lang="sv-SE" sz="3200" b="0" dirty="0" err="1" smtClean="0">
                <a:latin typeface="Verdana"/>
                <a:cs typeface="Verdana"/>
              </a:rPr>
              <a:t>appointments</a:t>
            </a:r>
            <a:r>
              <a:rPr lang="sv-SE" sz="3200" b="0" dirty="0" smtClean="0">
                <a:latin typeface="Verdana"/>
                <a:cs typeface="Verdana"/>
              </a:rPr>
              <a:t> </a:t>
            </a:r>
            <a:endParaRPr lang="sv-SE" sz="3200" b="0" dirty="0">
              <a:latin typeface="Verdana"/>
              <a:cs typeface="Verdana"/>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176748542"/>
              </p:ext>
            </p:extLst>
          </p:nvPr>
        </p:nvGraphicFramePr>
        <p:xfrm>
          <a:off x="323528" y="2132856"/>
          <a:ext cx="8496944"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2376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260648"/>
            <a:ext cx="7772400" cy="1143000"/>
          </a:xfrm>
        </p:spPr>
        <p:txBody>
          <a:bodyPr/>
          <a:lstStyle/>
          <a:p>
            <a:r>
              <a:rPr lang="sv-SE" sz="4000" b="0" dirty="0" smtClean="0">
                <a:latin typeface="Verdana"/>
                <a:cs typeface="Verdana"/>
              </a:rPr>
              <a:t>Clinical </a:t>
            </a:r>
            <a:r>
              <a:rPr lang="sv-SE" sz="4000" b="0" dirty="0" err="1" smtClean="0">
                <a:latin typeface="Verdana"/>
                <a:cs typeface="Verdana"/>
              </a:rPr>
              <a:t>guidelines</a:t>
            </a:r>
            <a:r>
              <a:rPr lang="sv-SE" sz="4000" b="0" dirty="0" smtClean="0">
                <a:latin typeface="Verdana"/>
                <a:cs typeface="Verdana"/>
              </a:rPr>
              <a:t> on </a:t>
            </a:r>
            <a:br>
              <a:rPr lang="sv-SE" sz="4000" b="0" dirty="0" smtClean="0">
                <a:latin typeface="Verdana"/>
                <a:cs typeface="Verdana"/>
              </a:rPr>
            </a:br>
            <a:r>
              <a:rPr lang="sv-SE" sz="4000" b="0" dirty="0" err="1" smtClean="0">
                <a:latin typeface="Verdana"/>
                <a:cs typeface="Verdana"/>
              </a:rPr>
              <a:t>child</a:t>
            </a:r>
            <a:r>
              <a:rPr lang="sv-SE" sz="4000" b="0" dirty="0" smtClean="0">
                <a:latin typeface="Verdana"/>
                <a:cs typeface="Verdana"/>
              </a:rPr>
              <a:t> abuse and </a:t>
            </a:r>
            <a:r>
              <a:rPr lang="sv-SE" sz="4000" b="0" dirty="0" err="1" smtClean="0">
                <a:latin typeface="Verdana"/>
                <a:cs typeface="Verdana"/>
              </a:rPr>
              <a:t>neglect</a:t>
            </a:r>
            <a:endParaRPr lang="sv-SE" sz="4000" b="0" dirty="0">
              <a:latin typeface="Verdana"/>
              <a:cs typeface="Verdana"/>
            </a:endParaRPr>
          </a:p>
        </p:txBody>
      </p:sp>
      <p:sp>
        <p:nvSpPr>
          <p:cNvPr id="3" name="Platshållare för innehåll 2"/>
          <p:cNvSpPr>
            <a:spLocks noGrp="1"/>
          </p:cNvSpPr>
          <p:nvPr>
            <p:ph idx="1"/>
          </p:nvPr>
        </p:nvSpPr>
        <p:spPr>
          <a:xfrm>
            <a:off x="539750" y="1844824"/>
            <a:ext cx="7772400" cy="4114800"/>
          </a:xfrm>
        </p:spPr>
        <p:txBody>
          <a:bodyPr/>
          <a:lstStyle/>
          <a:p>
            <a:r>
              <a:rPr lang="sv-SE" sz="3200" dirty="0" err="1" smtClean="0">
                <a:latin typeface="Verdana"/>
                <a:cs typeface="Verdana"/>
              </a:rPr>
              <a:t>Those</a:t>
            </a:r>
            <a:r>
              <a:rPr lang="sv-SE" sz="3200" dirty="0" smtClean="0">
                <a:latin typeface="Verdana"/>
                <a:cs typeface="Verdana"/>
              </a:rPr>
              <a:t> </a:t>
            </a:r>
            <a:r>
              <a:rPr lang="sv-SE" sz="3200" dirty="0" err="1" smtClean="0">
                <a:latin typeface="Verdana"/>
                <a:cs typeface="Verdana"/>
              </a:rPr>
              <a:t>who</a:t>
            </a:r>
            <a:r>
              <a:rPr lang="sv-SE" sz="3200" dirty="0" smtClean="0">
                <a:latin typeface="Verdana"/>
                <a:cs typeface="Verdana"/>
              </a:rPr>
              <a:t> </a:t>
            </a:r>
            <a:r>
              <a:rPr lang="sv-SE" sz="3200" dirty="0" err="1" smtClean="0">
                <a:latin typeface="Verdana"/>
                <a:cs typeface="Verdana"/>
              </a:rPr>
              <a:t>had</a:t>
            </a:r>
            <a:r>
              <a:rPr lang="sv-SE" sz="3200" dirty="0" smtClean="0">
                <a:latin typeface="Verdana"/>
                <a:cs typeface="Verdana"/>
              </a:rPr>
              <a:t> </a:t>
            </a:r>
            <a:r>
              <a:rPr lang="sv-SE" sz="3200" dirty="0" err="1" smtClean="0">
                <a:latin typeface="Verdana"/>
                <a:cs typeface="Verdana"/>
              </a:rPr>
              <a:t>guidelines</a:t>
            </a:r>
            <a:r>
              <a:rPr lang="sv-SE" sz="3200" dirty="0" smtClean="0">
                <a:latin typeface="Verdana"/>
                <a:cs typeface="Verdana"/>
              </a:rPr>
              <a:t> </a:t>
            </a:r>
            <a:r>
              <a:rPr lang="sv-SE" sz="3200" dirty="0" err="1" smtClean="0">
                <a:latin typeface="Verdana"/>
                <a:cs typeface="Verdana"/>
              </a:rPr>
              <a:t>made</a:t>
            </a:r>
            <a:r>
              <a:rPr lang="sv-SE" sz="3200" dirty="0" smtClean="0">
                <a:latin typeface="Verdana"/>
                <a:cs typeface="Verdana"/>
              </a:rPr>
              <a:t> </a:t>
            </a:r>
            <a:r>
              <a:rPr lang="sv-SE" sz="3200" dirty="0" err="1" smtClean="0">
                <a:latin typeface="Verdana"/>
                <a:cs typeface="Verdana"/>
              </a:rPr>
              <a:t>reports</a:t>
            </a:r>
            <a:r>
              <a:rPr lang="sv-SE" sz="3200" dirty="0" smtClean="0">
                <a:latin typeface="Verdana"/>
                <a:cs typeface="Verdana"/>
              </a:rPr>
              <a:t> or </a:t>
            </a:r>
            <a:r>
              <a:rPr lang="sv-SE" sz="3200" dirty="0" err="1" smtClean="0">
                <a:latin typeface="Verdana"/>
                <a:cs typeface="Verdana"/>
              </a:rPr>
              <a:t>contacted</a:t>
            </a:r>
            <a:r>
              <a:rPr lang="sv-SE" sz="3200" dirty="0" smtClean="0">
                <a:latin typeface="Verdana"/>
                <a:cs typeface="Verdana"/>
              </a:rPr>
              <a:t> the social services </a:t>
            </a:r>
            <a:r>
              <a:rPr lang="sv-SE" sz="3200" dirty="0" err="1" smtClean="0">
                <a:latin typeface="Verdana"/>
                <a:cs typeface="Verdana"/>
              </a:rPr>
              <a:t>more</a:t>
            </a:r>
            <a:r>
              <a:rPr lang="sv-SE" sz="3200" dirty="0" smtClean="0">
                <a:latin typeface="Verdana"/>
                <a:cs typeface="Verdana"/>
              </a:rPr>
              <a:t> </a:t>
            </a:r>
            <a:r>
              <a:rPr lang="sv-SE" sz="3200" dirty="0" err="1" smtClean="0">
                <a:latin typeface="Verdana"/>
                <a:cs typeface="Verdana"/>
              </a:rPr>
              <a:t>often</a:t>
            </a:r>
            <a:endParaRPr lang="sv-SE" sz="3200" dirty="0" smtClean="0">
              <a:latin typeface="Verdana"/>
              <a:cs typeface="Verdana"/>
            </a:endParaRPr>
          </a:p>
          <a:p>
            <a:r>
              <a:rPr lang="sv-SE" sz="3200" dirty="0" smtClean="0">
                <a:latin typeface="Verdana"/>
                <a:cs typeface="Verdana"/>
              </a:rPr>
              <a:t>Not </a:t>
            </a:r>
            <a:r>
              <a:rPr lang="sv-SE" sz="3200" dirty="0" err="1" smtClean="0">
                <a:latin typeface="Verdana"/>
                <a:cs typeface="Verdana"/>
              </a:rPr>
              <a:t>effective</a:t>
            </a:r>
            <a:r>
              <a:rPr lang="sv-SE" sz="3200" dirty="0" smtClean="0">
                <a:latin typeface="Verdana"/>
                <a:cs typeface="Verdana"/>
              </a:rPr>
              <a:t> </a:t>
            </a:r>
            <a:r>
              <a:rPr lang="sv-SE" sz="3200" dirty="0" err="1" smtClean="0">
                <a:latin typeface="Verdana"/>
                <a:cs typeface="Verdana"/>
              </a:rPr>
              <a:t>to</a:t>
            </a:r>
            <a:r>
              <a:rPr lang="sv-SE" sz="3200" dirty="0" smtClean="0">
                <a:latin typeface="Verdana"/>
                <a:cs typeface="Verdana"/>
              </a:rPr>
              <a:t> </a:t>
            </a:r>
            <a:r>
              <a:rPr lang="sv-SE" sz="3200" dirty="0" err="1" smtClean="0">
                <a:latin typeface="Verdana"/>
                <a:cs typeface="Verdana"/>
              </a:rPr>
              <a:t>only</a:t>
            </a:r>
            <a:r>
              <a:rPr lang="sv-SE" sz="3200" dirty="0" smtClean="0">
                <a:latin typeface="Verdana"/>
                <a:cs typeface="Verdana"/>
              </a:rPr>
              <a:t> </a:t>
            </a:r>
            <a:r>
              <a:rPr lang="sv-SE" sz="3200" dirty="0" err="1" smtClean="0">
                <a:latin typeface="Verdana"/>
                <a:cs typeface="Verdana"/>
              </a:rPr>
              <a:t>schedule</a:t>
            </a:r>
            <a:r>
              <a:rPr lang="sv-SE" sz="3200" dirty="0" smtClean="0">
                <a:latin typeface="Verdana"/>
                <a:cs typeface="Verdana"/>
              </a:rPr>
              <a:t> a new </a:t>
            </a:r>
            <a:r>
              <a:rPr lang="sv-SE" sz="3200" dirty="0" err="1" smtClean="0">
                <a:latin typeface="Verdana"/>
                <a:cs typeface="Verdana"/>
              </a:rPr>
              <a:t>appointment</a:t>
            </a:r>
            <a:endParaRPr lang="sv-SE" sz="3200" dirty="0" smtClean="0">
              <a:latin typeface="Verdana"/>
              <a:cs typeface="Verdana"/>
            </a:endParaRPr>
          </a:p>
          <a:p>
            <a:r>
              <a:rPr lang="sv-SE" sz="3200" dirty="0" smtClean="0">
                <a:latin typeface="Verdana"/>
                <a:cs typeface="Verdana"/>
              </a:rPr>
              <a:t>Not show </a:t>
            </a:r>
            <a:r>
              <a:rPr lang="sv-SE" sz="3200" dirty="0" err="1" smtClean="0">
                <a:latin typeface="Verdana"/>
                <a:cs typeface="Verdana"/>
              </a:rPr>
              <a:t>up</a:t>
            </a:r>
            <a:r>
              <a:rPr lang="sv-SE" sz="3200" dirty="0" smtClean="0">
                <a:latin typeface="Verdana"/>
                <a:cs typeface="Verdana"/>
              </a:rPr>
              <a:t> for examination – dental </a:t>
            </a:r>
            <a:r>
              <a:rPr lang="sv-SE" sz="3200" dirty="0" err="1" smtClean="0">
                <a:latin typeface="Verdana"/>
                <a:cs typeface="Verdana"/>
              </a:rPr>
              <a:t>neglect</a:t>
            </a:r>
            <a:endParaRPr lang="sv-SE" sz="3200" dirty="0" smtClean="0">
              <a:latin typeface="Verdana"/>
              <a:cs typeface="Verdana"/>
            </a:endParaRPr>
          </a:p>
          <a:p>
            <a:endParaRPr lang="sv-SE" sz="3200" dirty="0">
              <a:latin typeface="Verdana"/>
              <a:cs typeface="Verdana"/>
            </a:endParaRPr>
          </a:p>
        </p:txBody>
      </p:sp>
      <p:sp>
        <p:nvSpPr>
          <p:cNvPr id="5" name="Rectangle 2"/>
          <p:cNvSpPr txBox="1">
            <a:spLocks noChangeArrowheads="1"/>
          </p:cNvSpPr>
          <p:nvPr/>
        </p:nvSpPr>
        <p:spPr bwMode="auto">
          <a:xfrm>
            <a:off x="4644008" y="6453336"/>
            <a:ext cx="4427985" cy="404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r"/>
            <a:r>
              <a:rPr lang="sv-SE" sz="1400" b="0" smtClean="0">
                <a:solidFill>
                  <a:schemeClr val="tx1"/>
                </a:solidFill>
                <a:latin typeface="Verdana"/>
                <a:cs typeface="Verdana"/>
              </a:rPr>
              <a:t>Kvist et al. </a:t>
            </a:r>
            <a:r>
              <a:rPr lang="da-DK" sz="1400" b="0" smtClean="0">
                <a:solidFill>
                  <a:schemeClr val="tx1"/>
                </a:solidFill>
                <a:latin typeface="Verdana"/>
                <a:cs typeface="Verdana"/>
              </a:rPr>
              <a:t>Swed Dent J 2012;36:15-23</a:t>
            </a:r>
            <a:endParaRPr lang="sv-SE" sz="1400" b="0" dirty="0" smtClean="0">
              <a:solidFill>
                <a:schemeClr val="tx1"/>
              </a:solidFill>
              <a:latin typeface="Verdana"/>
              <a:cs typeface="Verdana"/>
            </a:endParaRPr>
          </a:p>
        </p:txBody>
      </p:sp>
    </p:spTree>
    <p:extLst>
      <p:ext uri="{BB962C8B-B14F-4D97-AF65-F5344CB8AC3E}">
        <p14:creationId xmlns:p14="http://schemas.microsoft.com/office/powerpoint/2010/main" val="4345600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260648"/>
            <a:ext cx="7772400" cy="1143000"/>
          </a:xfrm>
        </p:spPr>
        <p:txBody>
          <a:bodyPr/>
          <a:lstStyle/>
          <a:p>
            <a:r>
              <a:rPr lang="sv-SE" sz="4000" b="0" dirty="0" err="1" smtClean="0">
                <a:latin typeface="Verdana"/>
                <a:cs typeface="Verdana"/>
              </a:rPr>
              <a:t>www.cpdt.org.uk</a:t>
            </a:r>
            <a:endParaRPr lang="sv-SE" sz="4000" b="0" dirty="0">
              <a:latin typeface="Verdana"/>
              <a:cs typeface="Verdana"/>
            </a:endParaRPr>
          </a:p>
        </p:txBody>
      </p:sp>
      <p:sp>
        <p:nvSpPr>
          <p:cNvPr id="3" name="Platshållare för innehåll 2"/>
          <p:cNvSpPr>
            <a:spLocks noGrp="1"/>
          </p:cNvSpPr>
          <p:nvPr>
            <p:ph idx="1"/>
          </p:nvPr>
        </p:nvSpPr>
        <p:spPr>
          <a:xfrm>
            <a:off x="467544" y="1196752"/>
            <a:ext cx="4248274" cy="4114800"/>
          </a:xfrm>
        </p:spPr>
        <p:txBody>
          <a:bodyPr/>
          <a:lstStyle/>
          <a:p>
            <a:pPr>
              <a:buFont typeface="Arial"/>
              <a:buChar char="•"/>
            </a:pPr>
            <a:r>
              <a:rPr lang="sv-SE" sz="2800" dirty="0" smtClean="0">
                <a:latin typeface="Verdana"/>
                <a:cs typeface="Verdana"/>
              </a:rPr>
              <a:t>2006</a:t>
            </a:r>
          </a:p>
          <a:p>
            <a:pPr>
              <a:buFont typeface="Arial"/>
              <a:buChar char="•"/>
            </a:pPr>
            <a:r>
              <a:rPr lang="sv-SE" sz="2800" dirty="0" err="1" smtClean="0">
                <a:latin typeface="Verdana"/>
                <a:cs typeface="Verdana"/>
              </a:rPr>
              <a:t>Handbook</a:t>
            </a:r>
            <a:r>
              <a:rPr lang="sv-SE" sz="2800" dirty="0" smtClean="0">
                <a:latin typeface="Verdana"/>
                <a:cs typeface="Verdana"/>
              </a:rPr>
              <a:t> and </a:t>
            </a:r>
            <a:r>
              <a:rPr lang="sv-SE" sz="2800" dirty="0" err="1" smtClean="0">
                <a:latin typeface="Verdana"/>
                <a:cs typeface="Verdana"/>
              </a:rPr>
              <a:t>website</a:t>
            </a:r>
            <a:endParaRPr lang="sv-SE" sz="2800" dirty="0" smtClean="0">
              <a:latin typeface="Verdana"/>
              <a:cs typeface="Verdana"/>
            </a:endParaRPr>
          </a:p>
          <a:p>
            <a:pPr>
              <a:buFont typeface="Arial"/>
              <a:buChar char="•"/>
            </a:pPr>
            <a:r>
              <a:rPr lang="sv-SE" sz="2800" dirty="0" err="1">
                <a:latin typeface="Verdana"/>
                <a:cs typeface="Verdana"/>
              </a:rPr>
              <a:t>Committee</a:t>
            </a:r>
            <a:r>
              <a:rPr lang="sv-SE" sz="2800" dirty="0">
                <a:latin typeface="Verdana"/>
                <a:cs typeface="Verdana"/>
              </a:rPr>
              <a:t> </a:t>
            </a:r>
            <a:r>
              <a:rPr lang="sv-SE" sz="2800" dirty="0" err="1">
                <a:latin typeface="Verdana"/>
                <a:cs typeface="Verdana"/>
              </a:rPr>
              <a:t>of</a:t>
            </a:r>
            <a:r>
              <a:rPr lang="sv-SE" sz="2800" dirty="0">
                <a:latin typeface="Verdana"/>
                <a:cs typeface="Verdana"/>
              </a:rPr>
              <a:t> </a:t>
            </a:r>
            <a:r>
              <a:rPr lang="sv-SE" sz="2800" dirty="0" err="1" smtClean="0">
                <a:latin typeface="Verdana"/>
                <a:cs typeface="Verdana"/>
              </a:rPr>
              <a:t>Postgraduate</a:t>
            </a:r>
            <a:r>
              <a:rPr lang="sv-SE" sz="2800" dirty="0">
                <a:latin typeface="Verdana"/>
                <a:cs typeface="Verdana"/>
              </a:rPr>
              <a:t> </a:t>
            </a:r>
            <a:r>
              <a:rPr lang="sv-SE" sz="2800" dirty="0" smtClean="0">
                <a:latin typeface="Verdana"/>
                <a:cs typeface="Verdana"/>
              </a:rPr>
              <a:t>Dental </a:t>
            </a:r>
            <a:r>
              <a:rPr lang="sv-SE" sz="2800" dirty="0">
                <a:latin typeface="Verdana"/>
                <a:cs typeface="Verdana"/>
              </a:rPr>
              <a:t>Deans and </a:t>
            </a:r>
            <a:r>
              <a:rPr lang="sv-SE" sz="2800" dirty="0" smtClean="0">
                <a:latin typeface="Verdana"/>
                <a:cs typeface="Verdana"/>
              </a:rPr>
              <a:t>Directors</a:t>
            </a:r>
          </a:p>
          <a:p>
            <a:pPr>
              <a:buFont typeface="Arial"/>
              <a:buChar char="•"/>
            </a:pPr>
            <a:r>
              <a:rPr lang="sv-SE" sz="2800" dirty="0" err="1" smtClean="0">
                <a:latin typeface="Verdana"/>
                <a:cs typeface="Verdana"/>
              </a:rPr>
              <a:t>Good</a:t>
            </a:r>
            <a:r>
              <a:rPr lang="sv-SE" sz="2800" dirty="0" smtClean="0">
                <a:latin typeface="Verdana"/>
                <a:cs typeface="Verdana"/>
              </a:rPr>
              <a:t> illustrations</a:t>
            </a:r>
          </a:p>
          <a:p>
            <a:pPr>
              <a:buFont typeface="Arial"/>
              <a:buChar char="•"/>
            </a:pPr>
            <a:r>
              <a:rPr lang="sv-SE" sz="2800" dirty="0" err="1" smtClean="0">
                <a:latin typeface="Verdana"/>
                <a:cs typeface="Verdana"/>
              </a:rPr>
              <a:t>Possible</a:t>
            </a:r>
            <a:r>
              <a:rPr lang="sv-SE" sz="2800" dirty="0" smtClean="0">
                <a:latin typeface="Verdana"/>
                <a:cs typeface="Verdana"/>
              </a:rPr>
              <a:t> </a:t>
            </a:r>
            <a:r>
              <a:rPr lang="sv-SE" sz="2800" dirty="0" err="1" smtClean="0">
                <a:latin typeface="Verdana"/>
                <a:cs typeface="Verdana"/>
              </a:rPr>
              <a:t>to</a:t>
            </a:r>
            <a:r>
              <a:rPr lang="sv-SE" sz="2800" dirty="0" smtClean="0">
                <a:latin typeface="Verdana"/>
                <a:cs typeface="Verdana"/>
              </a:rPr>
              <a:t> translate</a:t>
            </a:r>
          </a:p>
          <a:p>
            <a:pPr>
              <a:buFont typeface="Arial"/>
              <a:buChar char="•"/>
            </a:pPr>
            <a:endParaRPr lang="sv-SE" sz="2800" dirty="0">
              <a:latin typeface="Verdana"/>
              <a:cs typeface="Verdana"/>
            </a:endParaRPr>
          </a:p>
        </p:txBody>
      </p:sp>
      <p:pic>
        <p:nvPicPr>
          <p:cNvPr id="5" name="Bildobjekt 4" descr="Skärmavbild 2012-06-03 kl. 21.46.00.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7427" y="1052736"/>
            <a:ext cx="3567783" cy="4968552"/>
          </a:xfrm>
          <a:prstGeom prst="rect">
            <a:avLst/>
          </a:prstGeom>
        </p:spPr>
      </p:pic>
    </p:spTree>
    <p:extLst>
      <p:ext uri="{BB962C8B-B14F-4D97-AF65-F5344CB8AC3E}">
        <p14:creationId xmlns:p14="http://schemas.microsoft.com/office/powerpoint/2010/main" val="35077899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810" y="917848"/>
            <a:ext cx="7916614" cy="1143000"/>
          </a:xfrm>
        </p:spPr>
        <p:txBody>
          <a:bodyPr/>
          <a:lstStyle/>
          <a:p>
            <a:r>
              <a:rPr lang="sv-SE" sz="4000" b="0" dirty="0" err="1" smtClean="0">
                <a:latin typeface="Verdana"/>
                <a:cs typeface="Verdana"/>
              </a:rPr>
              <a:t>Outline</a:t>
            </a:r>
            <a:r>
              <a:rPr lang="sv-SE" sz="4000" b="0" dirty="0" smtClean="0">
                <a:latin typeface="Verdana"/>
                <a:cs typeface="Verdana"/>
              </a:rPr>
              <a:t> </a:t>
            </a:r>
            <a:r>
              <a:rPr lang="sv-SE" sz="4000" b="0" dirty="0" err="1" smtClean="0">
                <a:latin typeface="Verdana"/>
                <a:cs typeface="Verdana"/>
              </a:rPr>
              <a:t>of</a:t>
            </a:r>
            <a:r>
              <a:rPr lang="sv-SE" sz="4000" b="0" dirty="0" smtClean="0">
                <a:latin typeface="Verdana"/>
                <a:cs typeface="Verdana"/>
              </a:rPr>
              <a:t> the presentation</a:t>
            </a:r>
            <a:endParaRPr lang="sv-SE" sz="4000" dirty="0">
              <a:latin typeface="Verdana"/>
              <a:cs typeface="Verdana"/>
            </a:endParaRPr>
          </a:p>
        </p:txBody>
      </p:sp>
      <p:sp>
        <p:nvSpPr>
          <p:cNvPr id="3" name="Platshållare för innehåll 2"/>
          <p:cNvSpPr>
            <a:spLocks noGrp="1"/>
          </p:cNvSpPr>
          <p:nvPr>
            <p:ph idx="1"/>
          </p:nvPr>
        </p:nvSpPr>
        <p:spPr>
          <a:xfrm>
            <a:off x="539750" y="1988840"/>
            <a:ext cx="8280722" cy="4462884"/>
          </a:xfrm>
        </p:spPr>
        <p:txBody>
          <a:bodyPr/>
          <a:lstStyle/>
          <a:p>
            <a:pPr>
              <a:buFont typeface="Arial"/>
              <a:buChar char="•"/>
            </a:pPr>
            <a:r>
              <a:rPr lang="sv-SE" sz="3200" dirty="0" smtClean="0">
                <a:solidFill>
                  <a:schemeClr val="bg1">
                    <a:lumMod val="85000"/>
                  </a:schemeClr>
                </a:solidFill>
                <a:latin typeface="Verdana"/>
                <a:cs typeface="Verdana"/>
              </a:rPr>
              <a:t>Dental </a:t>
            </a:r>
            <a:r>
              <a:rPr lang="sv-SE" sz="3200" dirty="0" err="1" smtClean="0">
                <a:solidFill>
                  <a:schemeClr val="bg1">
                    <a:lumMod val="85000"/>
                  </a:schemeClr>
                </a:solidFill>
                <a:latin typeface="Verdana"/>
                <a:cs typeface="Verdana"/>
              </a:rPr>
              <a:t>care</a:t>
            </a:r>
            <a:r>
              <a:rPr lang="sv-SE" sz="3200" dirty="0" smtClean="0">
                <a:solidFill>
                  <a:schemeClr val="bg1">
                    <a:lumMod val="85000"/>
                  </a:schemeClr>
                </a:solidFill>
                <a:latin typeface="Verdana"/>
                <a:cs typeface="Verdana"/>
              </a:rPr>
              <a:t> in Sweden</a:t>
            </a:r>
          </a:p>
          <a:p>
            <a:pPr>
              <a:buFont typeface="Arial"/>
              <a:buChar char="•"/>
            </a:pPr>
            <a:r>
              <a:rPr lang="sv-SE" sz="3200" dirty="0" smtClean="0">
                <a:solidFill>
                  <a:schemeClr val="bg1">
                    <a:lumMod val="85000"/>
                  </a:schemeClr>
                </a:solidFill>
                <a:latin typeface="Verdana"/>
                <a:cs typeface="Verdana"/>
              </a:rPr>
              <a:t>Child abuse and </a:t>
            </a:r>
            <a:r>
              <a:rPr lang="sv-SE" sz="3200" dirty="0" err="1" smtClean="0">
                <a:solidFill>
                  <a:schemeClr val="bg1">
                    <a:lumMod val="85000"/>
                  </a:schemeClr>
                </a:solidFill>
                <a:latin typeface="Verdana"/>
                <a:cs typeface="Verdana"/>
              </a:rPr>
              <a:t>neglect</a:t>
            </a:r>
            <a:r>
              <a:rPr lang="sv-SE" sz="3200" dirty="0" smtClean="0">
                <a:solidFill>
                  <a:schemeClr val="bg1">
                    <a:lumMod val="85000"/>
                  </a:schemeClr>
                </a:solidFill>
                <a:latin typeface="Verdana"/>
                <a:cs typeface="Verdana"/>
              </a:rPr>
              <a:t> in Sweden</a:t>
            </a:r>
          </a:p>
          <a:p>
            <a:pPr>
              <a:buFont typeface="Arial"/>
              <a:buChar char="•"/>
            </a:pPr>
            <a:r>
              <a:rPr lang="sv-SE" sz="3200" dirty="0" err="1" smtClean="0">
                <a:solidFill>
                  <a:schemeClr val="bg1">
                    <a:lumMod val="85000"/>
                  </a:schemeClr>
                </a:solidFill>
                <a:latin typeface="Verdana"/>
                <a:cs typeface="Verdana"/>
              </a:rPr>
              <a:t>Consequences</a:t>
            </a:r>
            <a:r>
              <a:rPr lang="sv-SE" sz="3200" dirty="0" smtClean="0">
                <a:solidFill>
                  <a:schemeClr val="bg1">
                    <a:lumMod val="85000"/>
                  </a:schemeClr>
                </a:solidFill>
                <a:latin typeface="Verdana"/>
                <a:cs typeface="Verdana"/>
              </a:rPr>
              <a:t> </a:t>
            </a:r>
          </a:p>
          <a:p>
            <a:pPr>
              <a:buFont typeface="Arial"/>
              <a:buChar char="•"/>
            </a:pPr>
            <a:r>
              <a:rPr lang="sv-SE" sz="3200" dirty="0" err="1" smtClean="0">
                <a:solidFill>
                  <a:schemeClr val="bg1">
                    <a:lumMod val="85000"/>
                  </a:schemeClr>
                </a:solidFill>
                <a:latin typeface="Verdana"/>
                <a:cs typeface="Verdana"/>
              </a:rPr>
              <a:t>Guidelines</a:t>
            </a:r>
            <a:r>
              <a:rPr lang="sv-SE" sz="3200" dirty="0" smtClean="0">
                <a:solidFill>
                  <a:schemeClr val="bg1">
                    <a:lumMod val="85000"/>
                  </a:schemeClr>
                </a:solidFill>
                <a:latin typeface="Verdana"/>
                <a:cs typeface="Verdana"/>
              </a:rPr>
              <a:t> for </a:t>
            </a:r>
            <a:r>
              <a:rPr lang="sv-SE" sz="3200" dirty="0" err="1" smtClean="0">
                <a:solidFill>
                  <a:schemeClr val="bg1">
                    <a:lumMod val="85000"/>
                  </a:schemeClr>
                </a:solidFill>
                <a:latin typeface="Verdana"/>
                <a:cs typeface="Verdana"/>
              </a:rPr>
              <a:t>dentistry</a:t>
            </a:r>
            <a:endParaRPr lang="sv-SE" sz="3200" dirty="0" smtClean="0">
              <a:solidFill>
                <a:schemeClr val="bg1">
                  <a:lumMod val="85000"/>
                </a:schemeClr>
              </a:solidFill>
              <a:latin typeface="Verdana"/>
              <a:cs typeface="Verdana"/>
            </a:endParaRPr>
          </a:p>
          <a:p>
            <a:pPr>
              <a:buFont typeface="Arial"/>
              <a:buChar char="•"/>
            </a:pPr>
            <a:r>
              <a:rPr lang="sv-SE" sz="3200" dirty="0" smtClean="0">
                <a:latin typeface="Verdana"/>
                <a:cs typeface="Verdana"/>
              </a:rPr>
              <a:t>Child abuse and </a:t>
            </a:r>
            <a:r>
              <a:rPr lang="sv-SE" sz="3200" dirty="0" err="1" smtClean="0">
                <a:latin typeface="Verdana"/>
                <a:cs typeface="Verdana"/>
              </a:rPr>
              <a:t>neglect</a:t>
            </a:r>
            <a:r>
              <a:rPr lang="sv-SE" sz="3200" dirty="0" smtClean="0">
                <a:latin typeface="Verdana"/>
                <a:cs typeface="Verdana"/>
              </a:rPr>
              <a:t> in </a:t>
            </a:r>
            <a:r>
              <a:rPr lang="sv-SE" sz="3200" dirty="0" err="1" smtClean="0">
                <a:latin typeface="Verdana"/>
                <a:cs typeface="Verdana"/>
              </a:rPr>
              <a:t>undergraduate</a:t>
            </a:r>
            <a:r>
              <a:rPr lang="sv-SE" sz="3200" dirty="0" smtClean="0">
                <a:latin typeface="Verdana"/>
                <a:cs typeface="Verdana"/>
              </a:rPr>
              <a:t> and </a:t>
            </a:r>
            <a:r>
              <a:rPr lang="sv-SE" sz="3200" dirty="0" err="1" smtClean="0">
                <a:latin typeface="Verdana"/>
                <a:cs typeface="Verdana"/>
              </a:rPr>
              <a:t>continuing</a:t>
            </a:r>
            <a:r>
              <a:rPr lang="sv-SE" sz="3200" dirty="0" smtClean="0">
                <a:latin typeface="Verdana"/>
                <a:cs typeface="Verdana"/>
              </a:rPr>
              <a:t> dental </a:t>
            </a:r>
            <a:r>
              <a:rPr lang="sv-SE" sz="3200" dirty="0" err="1" smtClean="0">
                <a:latin typeface="Verdana"/>
                <a:cs typeface="Verdana"/>
              </a:rPr>
              <a:t>education</a:t>
            </a:r>
            <a:endParaRPr lang="sv-SE" sz="3200" dirty="0">
              <a:latin typeface="Verdana"/>
              <a:cs typeface="Verdana"/>
            </a:endParaRPr>
          </a:p>
        </p:txBody>
      </p:sp>
    </p:spTree>
    <p:extLst>
      <p:ext uri="{BB962C8B-B14F-4D97-AF65-F5344CB8AC3E}">
        <p14:creationId xmlns:p14="http://schemas.microsoft.com/office/powerpoint/2010/main" val="81352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836712"/>
            <a:ext cx="8784976" cy="1143000"/>
          </a:xfrm>
        </p:spPr>
        <p:txBody>
          <a:bodyPr/>
          <a:lstStyle/>
          <a:p>
            <a:r>
              <a:rPr lang="sv-SE" sz="3200" b="0" dirty="0">
                <a:latin typeface="Verdana"/>
                <a:cs typeface="Verdana"/>
              </a:rPr>
              <a:t>Child abuse and </a:t>
            </a:r>
            <a:r>
              <a:rPr lang="sv-SE" sz="3200" b="0" dirty="0" err="1">
                <a:latin typeface="Verdana"/>
                <a:cs typeface="Verdana"/>
              </a:rPr>
              <a:t>neglect</a:t>
            </a:r>
            <a:r>
              <a:rPr lang="sv-SE" sz="3200" b="0" dirty="0">
                <a:latin typeface="Verdana"/>
                <a:cs typeface="Verdana"/>
              </a:rPr>
              <a:t> in </a:t>
            </a:r>
            <a:r>
              <a:rPr lang="sv-SE" sz="3200" b="0" dirty="0" err="1">
                <a:latin typeface="Verdana"/>
                <a:cs typeface="Verdana"/>
              </a:rPr>
              <a:t>undergraduate</a:t>
            </a:r>
            <a:r>
              <a:rPr lang="sv-SE" sz="3200" b="0" dirty="0">
                <a:latin typeface="Verdana"/>
                <a:cs typeface="Verdana"/>
              </a:rPr>
              <a:t> and </a:t>
            </a:r>
            <a:r>
              <a:rPr lang="sv-SE" sz="3200" b="0" dirty="0" err="1">
                <a:latin typeface="Verdana"/>
                <a:cs typeface="Verdana"/>
              </a:rPr>
              <a:t>continuing</a:t>
            </a:r>
            <a:r>
              <a:rPr lang="sv-SE" sz="3200" b="0" dirty="0">
                <a:latin typeface="Verdana"/>
                <a:cs typeface="Verdana"/>
              </a:rPr>
              <a:t> dental </a:t>
            </a:r>
            <a:r>
              <a:rPr lang="sv-SE" sz="3200" b="0" dirty="0" err="1">
                <a:latin typeface="Verdana"/>
                <a:cs typeface="Verdana"/>
              </a:rPr>
              <a:t>education</a:t>
            </a:r>
            <a:r>
              <a:rPr lang="sv-SE" sz="3200" b="0" dirty="0">
                <a:latin typeface="Verdana"/>
                <a:cs typeface="Verdana"/>
              </a:rPr>
              <a:t/>
            </a:r>
            <a:br>
              <a:rPr lang="sv-SE" sz="3200" b="0" dirty="0">
                <a:latin typeface="Verdana"/>
                <a:cs typeface="Verdana"/>
              </a:rPr>
            </a:br>
            <a:r>
              <a:rPr lang="sv-SE" sz="3200" b="0" dirty="0" smtClean="0">
                <a:latin typeface="Verdana"/>
                <a:cs typeface="Verdana"/>
              </a:rPr>
              <a:t> 	</a:t>
            </a:r>
            <a:endParaRPr lang="sv-SE" sz="3200" b="0" dirty="0">
              <a:latin typeface="Verdana"/>
              <a:cs typeface="Verdana"/>
            </a:endParaRPr>
          </a:p>
        </p:txBody>
      </p:sp>
      <p:sp>
        <p:nvSpPr>
          <p:cNvPr id="3" name="Platshållare för innehåll 2"/>
          <p:cNvSpPr>
            <a:spLocks noGrp="1"/>
          </p:cNvSpPr>
          <p:nvPr>
            <p:ph idx="1"/>
          </p:nvPr>
        </p:nvSpPr>
        <p:spPr>
          <a:xfrm>
            <a:off x="395536" y="2132856"/>
            <a:ext cx="8424936" cy="4114800"/>
          </a:xfrm>
        </p:spPr>
        <p:txBody>
          <a:bodyPr/>
          <a:lstStyle/>
          <a:p>
            <a:r>
              <a:rPr lang="sv-SE" sz="2800" dirty="0">
                <a:latin typeface="Verdana"/>
                <a:cs typeface="Verdana"/>
              </a:rPr>
              <a:t>N</a:t>
            </a:r>
            <a:r>
              <a:rPr lang="sv-SE" sz="2800" dirty="0" smtClean="0">
                <a:latin typeface="Verdana"/>
                <a:cs typeface="Verdana"/>
              </a:rPr>
              <a:t>ot </a:t>
            </a:r>
            <a:r>
              <a:rPr lang="sv-SE" sz="2800" dirty="0" err="1" smtClean="0">
                <a:latin typeface="Verdana"/>
                <a:cs typeface="Verdana"/>
              </a:rPr>
              <a:t>mandatory</a:t>
            </a:r>
            <a:r>
              <a:rPr lang="sv-SE" sz="2800" dirty="0" smtClean="0">
                <a:latin typeface="Verdana"/>
                <a:cs typeface="Verdana"/>
              </a:rPr>
              <a:t> in dental and </a:t>
            </a:r>
            <a:r>
              <a:rPr lang="sv-SE" sz="2800" dirty="0" err="1" smtClean="0">
                <a:latin typeface="Verdana"/>
                <a:cs typeface="Verdana"/>
              </a:rPr>
              <a:t>medical</a:t>
            </a:r>
            <a:r>
              <a:rPr lang="sv-SE" sz="2800" dirty="0" smtClean="0">
                <a:latin typeface="Verdana"/>
                <a:cs typeface="Verdana"/>
              </a:rPr>
              <a:t> </a:t>
            </a:r>
            <a:r>
              <a:rPr lang="sv-SE" sz="2800" dirty="0" err="1" smtClean="0">
                <a:latin typeface="Verdana"/>
                <a:cs typeface="Verdana"/>
              </a:rPr>
              <a:t>education</a:t>
            </a:r>
            <a:endParaRPr lang="sv-SE" sz="2800" dirty="0" smtClean="0">
              <a:latin typeface="Verdana"/>
              <a:cs typeface="Verdana"/>
            </a:endParaRPr>
          </a:p>
          <a:p>
            <a:r>
              <a:rPr lang="sv-SE" sz="2800" dirty="0">
                <a:latin typeface="Verdana"/>
                <a:cs typeface="Verdana"/>
              </a:rPr>
              <a:t>Curriculum </a:t>
            </a:r>
            <a:r>
              <a:rPr lang="sv-SE" sz="2800" dirty="0" err="1" smtClean="0">
                <a:latin typeface="Verdana"/>
                <a:cs typeface="Verdana"/>
              </a:rPr>
              <a:t>guidelines</a:t>
            </a:r>
            <a:r>
              <a:rPr lang="sv-SE" sz="2800" dirty="0">
                <a:latin typeface="Verdana"/>
                <a:cs typeface="Verdana"/>
              </a:rPr>
              <a:t> </a:t>
            </a:r>
            <a:endParaRPr lang="sv-SE" sz="2800" dirty="0" smtClean="0">
              <a:latin typeface="Verdana"/>
              <a:cs typeface="Verdana"/>
            </a:endParaRPr>
          </a:p>
          <a:p>
            <a:r>
              <a:rPr lang="sv-SE" sz="2800" dirty="0" err="1">
                <a:solidFill>
                  <a:schemeClr val="bg1">
                    <a:lumMod val="85000"/>
                  </a:schemeClr>
                </a:solidFill>
                <a:latin typeface="Verdana"/>
                <a:cs typeface="Verdana"/>
              </a:rPr>
              <a:t>Continuing</a:t>
            </a:r>
            <a:r>
              <a:rPr lang="sv-SE" sz="2800" dirty="0">
                <a:solidFill>
                  <a:schemeClr val="bg1">
                    <a:lumMod val="85000"/>
                  </a:schemeClr>
                </a:solidFill>
                <a:latin typeface="Verdana"/>
                <a:cs typeface="Verdana"/>
              </a:rPr>
              <a:t> </a:t>
            </a:r>
            <a:r>
              <a:rPr lang="sv-SE" sz="2800" dirty="0" err="1">
                <a:solidFill>
                  <a:schemeClr val="bg1">
                    <a:lumMod val="85000"/>
                  </a:schemeClr>
                </a:solidFill>
                <a:latin typeface="Verdana"/>
                <a:cs typeface="Verdana"/>
              </a:rPr>
              <a:t>education</a:t>
            </a:r>
            <a:r>
              <a:rPr lang="sv-SE" sz="2800" dirty="0">
                <a:solidFill>
                  <a:schemeClr val="bg1">
                    <a:lumMod val="85000"/>
                  </a:schemeClr>
                </a:solidFill>
                <a:latin typeface="Verdana"/>
                <a:cs typeface="Verdana"/>
              </a:rPr>
              <a:t> </a:t>
            </a:r>
            <a:r>
              <a:rPr lang="sv-SE" sz="2800" dirty="0" err="1">
                <a:solidFill>
                  <a:schemeClr val="bg1">
                    <a:lumMod val="85000"/>
                  </a:schemeClr>
                </a:solidFill>
                <a:latin typeface="Verdana"/>
                <a:cs typeface="Verdana"/>
              </a:rPr>
              <a:t>further</a:t>
            </a:r>
            <a:r>
              <a:rPr lang="sv-SE" sz="2800" dirty="0">
                <a:solidFill>
                  <a:schemeClr val="bg1">
                    <a:lumMod val="85000"/>
                  </a:schemeClr>
                </a:solidFill>
                <a:latin typeface="Verdana"/>
                <a:cs typeface="Verdana"/>
              </a:rPr>
              <a:t> </a:t>
            </a:r>
            <a:r>
              <a:rPr lang="sv-SE" sz="2800" dirty="0" err="1">
                <a:solidFill>
                  <a:schemeClr val="bg1">
                    <a:lumMod val="85000"/>
                  </a:schemeClr>
                </a:solidFill>
                <a:latin typeface="Verdana"/>
                <a:cs typeface="Verdana"/>
              </a:rPr>
              <a:t>enhances</a:t>
            </a:r>
            <a:r>
              <a:rPr lang="sv-SE" sz="2800" dirty="0">
                <a:solidFill>
                  <a:schemeClr val="bg1">
                    <a:lumMod val="85000"/>
                  </a:schemeClr>
                </a:solidFill>
                <a:latin typeface="Verdana"/>
                <a:cs typeface="Verdana"/>
              </a:rPr>
              <a:t> the </a:t>
            </a:r>
            <a:r>
              <a:rPr lang="sv-SE" sz="2800" dirty="0" err="1">
                <a:solidFill>
                  <a:schemeClr val="bg1">
                    <a:lumMod val="85000"/>
                  </a:schemeClr>
                </a:solidFill>
                <a:latin typeface="Verdana"/>
                <a:cs typeface="Verdana"/>
              </a:rPr>
              <a:t>chance</a:t>
            </a:r>
            <a:r>
              <a:rPr lang="sv-SE" sz="2800" dirty="0">
                <a:solidFill>
                  <a:schemeClr val="bg1">
                    <a:lumMod val="85000"/>
                  </a:schemeClr>
                </a:solidFill>
                <a:latin typeface="Verdana"/>
                <a:cs typeface="Verdana"/>
              </a:rPr>
              <a:t> </a:t>
            </a:r>
            <a:r>
              <a:rPr lang="sv-SE" sz="2800" dirty="0" err="1">
                <a:solidFill>
                  <a:schemeClr val="bg1">
                    <a:lumMod val="85000"/>
                  </a:schemeClr>
                </a:solidFill>
                <a:latin typeface="Verdana"/>
                <a:cs typeface="Verdana"/>
              </a:rPr>
              <a:t>to</a:t>
            </a:r>
            <a:r>
              <a:rPr lang="sv-SE" sz="2800" dirty="0">
                <a:solidFill>
                  <a:schemeClr val="bg1">
                    <a:lumMod val="85000"/>
                  </a:schemeClr>
                </a:solidFill>
                <a:latin typeface="Verdana"/>
                <a:cs typeface="Verdana"/>
              </a:rPr>
              <a:t> </a:t>
            </a:r>
            <a:r>
              <a:rPr lang="sv-SE" sz="2800" dirty="0" err="1">
                <a:solidFill>
                  <a:schemeClr val="bg1">
                    <a:lumMod val="85000"/>
                  </a:schemeClr>
                </a:solidFill>
                <a:latin typeface="Verdana"/>
                <a:cs typeface="Verdana"/>
              </a:rPr>
              <a:t>report</a:t>
            </a:r>
            <a:r>
              <a:rPr lang="sv-SE" sz="2800" dirty="0">
                <a:solidFill>
                  <a:schemeClr val="bg1">
                    <a:lumMod val="85000"/>
                  </a:schemeClr>
                </a:solidFill>
                <a:latin typeface="Verdana"/>
                <a:cs typeface="Verdana"/>
              </a:rPr>
              <a:t> all </a:t>
            </a:r>
            <a:r>
              <a:rPr lang="sv-SE" sz="2800" dirty="0" err="1">
                <a:solidFill>
                  <a:schemeClr val="bg1">
                    <a:lumMod val="85000"/>
                  </a:schemeClr>
                </a:solidFill>
                <a:latin typeface="Verdana"/>
                <a:cs typeface="Verdana"/>
              </a:rPr>
              <a:t>suspicious</a:t>
            </a:r>
            <a:r>
              <a:rPr lang="sv-SE" sz="2800" dirty="0">
                <a:solidFill>
                  <a:schemeClr val="bg1">
                    <a:lumMod val="85000"/>
                  </a:schemeClr>
                </a:solidFill>
                <a:latin typeface="Verdana"/>
                <a:cs typeface="Verdana"/>
              </a:rPr>
              <a:t> injuries </a:t>
            </a:r>
          </a:p>
          <a:p>
            <a:r>
              <a:rPr lang="sv-SE" sz="2800" dirty="0" err="1" smtClean="0">
                <a:solidFill>
                  <a:schemeClr val="bg1">
                    <a:lumMod val="85000"/>
                  </a:schemeClr>
                </a:solidFill>
                <a:latin typeface="Verdana"/>
                <a:cs typeface="Verdana"/>
              </a:rPr>
              <a:t>Those</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who</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have</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had</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training</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more</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often</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file</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reports</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to</a:t>
            </a:r>
            <a:r>
              <a:rPr lang="sv-SE" sz="2800" dirty="0" smtClean="0">
                <a:solidFill>
                  <a:schemeClr val="bg1">
                    <a:lumMod val="85000"/>
                  </a:schemeClr>
                </a:solidFill>
                <a:latin typeface="Verdana"/>
                <a:cs typeface="Verdana"/>
              </a:rPr>
              <a:t> social services</a:t>
            </a:r>
          </a:p>
          <a:p>
            <a:r>
              <a:rPr lang="en-US" sz="2800" kern="1200" dirty="0" smtClean="0">
                <a:solidFill>
                  <a:schemeClr val="bg1">
                    <a:lumMod val="85000"/>
                  </a:schemeClr>
                </a:solidFill>
                <a:latin typeface="Verdana"/>
                <a:cs typeface="Verdana"/>
              </a:rPr>
              <a:t>Intermittent </a:t>
            </a:r>
            <a:r>
              <a:rPr lang="en-US" sz="2800" kern="1200" dirty="0">
                <a:solidFill>
                  <a:schemeClr val="bg1">
                    <a:lumMod val="85000"/>
                  </a:schemeClr>
                </a:solidFill>
                <a:latin typeface="Verdana"/>
                <a:cs typeface="Verdana"/>
              </a:rPr>
              <a:t>and continuous education is required to follow this progress </a:t>
            </a:r>
            <a:endParaRPr lang="sv-SE" sz="2800" dirty="0" smtClean="0">
              <a:solidFill>
                <a:schemeClr val="bg1">
                  <a:lumMod val="85000"/>
                </a:schemeClr>
              </a:solidFill>
              <a:latin typeface="Verdana"/>
              <a:cs typeface="Verdana"/>
            </a:endParaRPr>
          </a:p>
          <a:p>
            <a:endParaRPr lang="sv-SE" sz="2800" dirty="0" smtClean="0">
              <a:latin typeface="Verdana"/>
              <a:cs typeface="Verdana"/>
            </a:endParaRPr>
          </a:p>
          <a:p>
            <a:endParaRPr lang="sv-SE" sz="2800" dirty="0" smtClean="0">
              <a:latin typeface="Verdana"/>
              <a:cs typeface="Verdana"/>
            </a:endParaRPr>
          </a:p>
          <a:p>
            <a:endParaRPr lang="sv-SE" sz="2800" dirty="0">
              <a:latin typeface="Verdana"/>
              <a:cs typeface="Verdana"/>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19590684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404664"/>
            <a:ext cx="7772400" cy="1143000"/>
          </a:xfrm>
        </p:spPr>
        <p:txBody>
          <a:bodyPr/>
          <a:lstStyle/>
          <a:p>
            <a:r>
              <a:rPr lang="sv-SE" sz="4000" b="0" dirty="0" smtClean="0">
                <a:latin typeface="Verdana"/>
                <a:cs typeface="Verdana"/>
              </a:rPr>
              <a:t>Curriculum </a:t>
            </a:r>
            <a:r>
              <a:rPr lang="sv-SE" sz="4000" b="0" dirty="0" err="1" smtClean="0">
                <a:latin typeface="Verdana"/>
                <a:cs typeface="Verdana"/>
              </a:rPr>
              <a:t>guidelines</a:t>
            </a:r>
            <a:endParaRPr lang="sv-SE" sz="4000" b="0" dirty="0">
              <a:latin typeface="Verdana"/>
              <a:cs typeface="Verdana"/>
            </a:endParaRPr>
          </a:p>
        </p:txBody>
      </p:sp>
      <p:pic>
        <p:nvPicPr>
          <p:cNvPr id="4" name="Bildobjekt 3" descr="Skärmavbild 2012-06-06 kl. 07.45.39.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4074" y="1274170"/>
            <a:ext cx="7220334" cy="5107158"/>
          </a:xfrm>
          <a:prstGeom prst="rect">
            <a:avLst/>
          </a:prstGeom>
        </p:spPr>
      </p:pic>
    </p:spTree>
    <p:extLst>
      <p:ext uri="{BB962C8B-B14F-4D97-AF65-F5344CB8AC3E}">
        <p14:creationId xmlns:p14="http://schemas.microsoft.com/office/powerpoint/2010/main" val="7802980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260648"/>
            <a:ext cx="7772400" cy="1143000"/>
          </a:xfrm>
        </p:spPr>
        <p:txBody>
          <a:bodyPr/>
          <a:lstStyle/>
          <a:p>
            <a:r>
              <a:rPr lang="sv-SE" sz="4000" b="0" dirty="0" err="1">
                <a:latin typeface="Verdana"/>
                <a:cs typeface="Verdana"/>
              </a:rPr>
              <a:t>Competencies</a:t>
            </a:r>
            <a:endParaRPr lang="sv-SE" b="0" dirty="0">
              <a:latin typeface="Verdana"/>
              <a:cs typeface="Verdana"/>
            </a:endParaRPr>
          </a:p>
        </p:txBody>
      </p:sp>
      <p:sp>
        <p:nvSpPr>
          <p:cNvPr id="3" name="Platshållare för innehåll 2"/>
          <p:cNvSpPr>
            <a:spLocks noGrp="1"/>
          </p:cNvSpPr>
          <p:nvPr>
            <p:ph idx="1"/>
          </p:nvPr>
        </p:nvSpPr>
        <p:spPr>
          <a:xfrm>
            <a:off x="539750" y="1268760"/>
            <a:ext cx="7772400" cy="4114800"/>
          </a:xfrm>
        </p:spPr>
        <p:txBody>
          <a:bodyPr/>
          <a:lstStyle/>
          <a:p>
            <a:r>
              <a:rPr lang="sv-SE" dirty="0" smtClean="0"/>
              <a:t>List </a:t>
            </a:r>
            <a:r>
              <a:rPr lang="sv-SE" dirty="0" err="1"/>
              <a:t>characteristics</a:t>
            </a:r>
            <a:r>
              <a:rPr lang="sv-SE" dirty="0"/>
              <a:t> </a:t>
            </a:r>
            <a:r>
              <a:rPr lang="sv-SE" dirty="0" err="1"/>
              <a:t>of</a:t>
            </a:r>
            <a:r>
              <a:rPr lang="sv-SE" dirty="0"/>
              <a:t> the </a:t>
            </a:r>
            <a:r>
              <a:rPr lang="sv-SE" dirty="0" err="1"/>
              <a:t>history</a:t>
            </a:r>
            <a:r>
              <a:rPr lang="sv-SE" dirty="0"/>
              <a:t> and </a:t>
            </a:r>
            <a:r>
              <a:rPr lang="sv-SE" dirty="0" err="1"/>
              <a:t>physical</a:t>
            </a:r>
            <a:r>
              <a:rPr lang="sv-SE" dirty="0"/>
              <a:t> examination </a:t>
            </a:r>
            <a:r>
              <a:rPr lang="sv-SE" dirty="0" err="1"/>
              <a:t>that</a:t>
            </a:r>
            <a:r>
              <a:rPr lang="sv-SE" dirty="0"/>
              <a:t> </a:t>
            </a:r>
            <a:r>
              <a:rPr lang="sv-SE" dirty="0" err="1"/>
              <a:t>should</a:t>
            </a:r>
            <a:r>
              <a:rPr lang="sv-SE" dirty="0"/>
              <a:t> trigger </a:t>
            </a:r>
            <a:r>
              <a:rPr lang="sv-SE" dirty="0" err="1"/>
              <a:t>concern</a:t>
            </a:r>
            <a:r>
              <a:rPr lang="sv-SE" dirty="0"/>
              <a:t> for </a:t>
            </a:r>
            <a:r>
              <a:rPr lang="sv-SE" dirty="0" err="1"/>
              <a:t>possible</a:t>
            </a:r>
            <a:r>
              <a:rPr lang="sv-SE" dirty="0"/>
              <a:t> </a:t>
            </a:r>
            <a:r>
              <a:rPr lang="sv-SE" dirty="0" err="1"/>
              <a:t>physical</a:t>
            </a:r>
            <a:r>
              <a:rPr lang="sv-SE" dirty="0"/>
              <a:t>, sexual, and </a:t>
            </a:r>
            <a:r>
              <a:rPr lang="sv-SE" dirty="0" err="1"/>
              <a:t>psychological</a:t>
            </a:r>
            <a:r>
              <a:rPr lang="sv-SE" dirty="0"/>
              <a:t> abuse and </a:t>
            </a:r>
            <a:r>
              <a:rPr lang="sv-SE" dirty="0" err="1"/>
              <a:t>neglect</a:t>
            </a:r>
            <a:r>
              <a:rPr lang="sv-SE" dirty="0"/>
              <a:t> </a:t>
            </a:r>
            <a:r>
              <a:rPr lang="sv-SE" dirty="0" err="1" smtClean="0"/>
              <a:t>Describe</a:t>
            </a:r>
            <a:r>
              <a:rPr lang="sv-SE" dirty="0" smtClean="0"/>
              <a:t> </a:t>
            </a:r>
            <a:r>
              <a:rPr lang="sv-SE" dirty="0"/>
              <a:t>the </a:t>
            </a:r>
            <a:r>
              <a:rPr lang="sv-SE" dirty="0" err="1"/>
              <a:t>medical</a:t>
            </a:r>
            <a:r>
              <a:rPr lang="sv-SE" dirty="0"/>
              <a:t>-legal </a:t>
            </a:r>
            <a:r>
              <a:rPr lang="sv-SE" dirty="0" err="1"/>
              <a:t>importance</a:t>
            </a:r>
            <a:r>
              <a:rPr lang="sv-SE" dirty="0"/>
              <a:t> </a:t>
            </a:r>
            <a:r>
              <a:rPr lang="sv-SE" dirty="0" err="1"/>
              <a:t>of</a:t>
            </a:r>
            <a:r>
              <a:rPr lang="sv-SE" dirty="0"/>
              <a:t> a full, </a:t>
            </a:r>
            <a:r>
              <a:rPr lang="sv-SE" dirty="0" err="1"/>
              <a:t>detailed</a:t>
            </a:r>
            <a:r>
              <a:rPr lang="sv-SE" dirty="0"/>
              <a:t>, </a:t>
            </a:r>
            <a:r>
              <a:rPr lang="sv-SE" dirty="0" err="1"/>
              <a:t>carefully</a:t>
            </a:r>
            <a:r>
              <a:rPr lang="sv-SE" dirty="0"/>
              <a:t> </a:t>
            </a:r>
            <a:r>
              <a:rPr lang="sv-SE" dirty="0" err="1"/>
              <a:t>documented</a:t>
            </a:r>
            <a:r>
              <a:rPr lang="sv-SE" dirty="0"/>
              <a:t> </a:t>
            </a:r>
            <a:r>
              <a:rPr lang="sv-SE" dirty="0" err="1"/>
              <a:t>history</a:t>
            </a:r>
            <a:r>
              <a:rPr lang="sv-SE" dirty="0"/>
              <a:t> and </a:t>
            </a:r>
            <a:r>
              <a:rPr lang="sv-SE" dirty="0" err="1"/>
              <a:t>physical</a:t>
            </a:r>
            <a:r>
              <a:rPr lang="sv-SE" dirty="0"/>
              <a:t> examination in the </a:t>
            </a:r>
            <a:r>
              <a:rPr lang="sv-SE" dirty="0" err="1"/>
              <a:t>evaluation</a:t>
            </a:r>
            <a:r>
              <a:rPr lang="sv-SE" dirty="0"/>
              <a:t> </a:t>
            </a:r>
            <a:r>
              <a:rPr lang="sv-SE" dirty="0" err="1"/>
              <a:t>of</a:t>
            </a:r>
            <a:r>
              <a:rPr lang="sv-SE" dirty="0"/>
              <a:t> </a:t>
            </a:r>
            <a:r>
              <a:rPr lang="sv-SE" dirty="0" err="1"/>
              <a:t>child</a:t>
            </a:r>
            <a:r>
              <a:rPr lang="sv-SE" dirty="0"/>
              <a:t> abuse. (CP)</a:t>
            </a:r>
          </a:p>
          <a:p>
            <a:r>
              <a:rPr lang="sv-SE" dirty="0" err="1"/>
              <a:t>Discuss</a:t>
            </a:r>
            <a:r>
              <a:rPr lang="sv-SE" dirty="0"/>
              <a:t> the </a:t>
            </a:r>
            <a:r>
              <a:rPr lang="sv-SE" dirty="0" err="1"/>
              <a:t>concurrence</a:t>
            </a:r>
            <a:r>
              <a:rPr lang="sv-SE" dirty="0"/>
              <a:t> </a:t>
            </a:r>
            <a:r>
              <a:rPr lang="sv-SE" dirty="0" err="1"/>
              <a:t>of</a:t>
            </a:r>
            <a:r>
              <a:rPr lang="sv-SE" dirty="0"/>
              <a:t> </a:t>
            </a:r>
            <a:r>
              <a:rPr lang="sv-SE" dirty="0" err="1"/>
              <a:t>domestic</a:t>
            </a:r>
            <a:r>
              <a:rPr lang="sv-SE" dirty="0"/>
              <a:t> </a:t>
            </a:r>
            <a:r>
              <a:rPr lang="sv-SE" dirty="0" err="1"/>
              <a:t>violence</a:t>
            </a:r>
            <a:r>
              <a:rPr lang="sv-SE" dirty="0"/>
              <a:t> and </a:t>
            </a:r>
            <a:r>
              <a:rPr lang="sv-SE" dirty="0" err="1"/>
              <a:t>child</a:t>
            </a:r>
            <a:r>
              <a:rPr lang="sv-SE" dirty="0"/>
              <a:t> abuse and </a:t>
            </a:r>
            <a:r>
              <a:rPr lang="sv-SE" dirty="0" err="1"/>
              <a:t>describe</a:t>
            </a:r>
            <a:r>
              <a:rPr lang="sv-SE" dirty="0"/>
              <a:t> markers </a:t>
            </a:r>
            <a:r>
              <a:rPr lang="sv-SE" dirty="0" err="1"/>
              <a:t>that</a:t>
            </a:r>
            <a:r>
              <a:rPr lang="sv-SE" dirty="0"/>
              <a:t> </a:t>
            </a:r>
            <a:r>
              <a:rPr lang="sv-SE" dirty="0" err="1"/>
              <a:t>suggest</a:t>
            </a:r>
            <a:r>
              <a:rPr lang="sv-SE" dirty="0"/>
              <a:t> the </a:t>
            </a:r>
            <a:r>
              <a:rPr lang="sv-SE" dirty="0" err="1"/>
              <a:t>occurrence</a:t>
            </a:r>
            <a:r>
              <a:rPr lang="sv-SE" dirty="0"/>
              <a:t> </a:t>
            </a:r>
            <a:r>
              <a:rPr lang="sv-SE" dirty="0" err="1"/>
              <a:t>of</a:t>
            </a:r>
            <a:r>
              <a:rPr lang="sv-SE" dirty="0"/>
              <a:t> </a:t>
            </a:r>
            <a:r>
              <a:rPr lang="sv-SE" dirty="0" err="1"/>
              <a:t>family</a:t>
            </a:r>
            <a:r>
              <a:rPr lang="sv-SE" dirty="0"/>
              <a:t> </a:t>
            </a:r>
            <a:r>
              <a:rPr lang="sv-SE" dirty="0" err="1"/>
              <a:t>violence</a:t>
            </a:r>
            <a:r>
              <a:rPr lang="sv-SE" dirty="0"/>
              <a:t>. (U)</a:t>
            </a:r>
          </a:p>
          <a:p>
            <a:r>
              <a:rPr lang="sv-SE" dirty="0" err="1"/>
              <a:t>Describe</a:t>
            </a:r>
            <a:r>
              <a:rPr lang="sv-SE" dirty="0"/>
              <a:t> the </a:t>
            </a:r>
            <a:r>
              <a:rPr lang="sv-SE" dirty="0" err="1"/>
              <a:t>unique</a:t>
            </a:r>
            <a:r>
              <a:rPr lang="sv-SE" dirty="0"/>
              <a:t> </a:t>
            </a:r>
            <a:r>
              <a:rPr lang="sv-SE" dirty="0" err="1"/>
              <a:t>communication</a:t>
            </a:r>
            <a:r>
              <a:rPr lang="sv-SE" dirty="0"/>
              <a:t> </a:t>
            </a:r>
            <a:r>
              <a:rPr lang="sv-SE" dirty="0" err="1"/>
              <a:t>skills</a:t>
            </a:r>
            <a:r>
              <a:rPr lang="sv-SE" dirty="0"/>
              <a:t> </a:t>
            </a:r>
            <a:r>
              <a:rPr lang="sv-SE" dirty="0" err="1"/>
              <a:t>required</a:t>
            </a:r>
            <a:r>
              <a:rPr lang="sv-SE" dirty="0"/>
              <a:t> </a:t>
            </a:r>
            <a:r>
              <a:rPr lang="sv-SE" dirty="0" err="1"/>
              <a:t>to</a:t>
            </a:r>
            <a:r>
              <a:rPr lang="sv-SE" dirty="0"/>
              <a:t> </a:t>
            </a:r>
            <a:r>
              <a:rPr lang="sv-SE" dirty="0" err="1"/>
              <a:t>work</a:t>
            </a:r>
            <a:r>
              <a:rPr lang="sv-SE" dirty="0"/>
              <a:t> </a:t>
            </a:r>
            <a:r>
              <a:rPr lang="sv-SE" dirty="0" err="1"/>
              <a:t>with</a:t>
            </a:r>
            <a:r>
              <a:rPr lang="sv-SE" dirty="0"/>
              <a:t> </a:t>
            </a:r>
            <a:r>
              <a:rPr lang="sv-SE" dirty="0" err="1"/>
              <a:t>families</a:t>
            </a:r>
            <a:r>
              <a:rPr lang="sv-SE" dirty="0"/>
              <a:t> </a:t>
            </a:r>
            <a:r>
              <a:rPr lang="sv-SE" dirty="0" err="1"/>
              <a:t>around</a:t>
            </a:r>
            <a:r>
              <a:rPr lang="sv-SE" dirty="0"/>
              <a:t> </a:t>
            </a:r>
            <a:r>
              <a:rPr lang="sv-SE" dirty="0" err="1"/>
              <a:t>issues</a:t>
            </a:r>
            <a:r>
              <a:rPr lang="sv-SE" dirty="0"/>
              <a:t> </a:t>
            </a:r>
            <a:r>
              <a:rPr lang="sv-SE" dirty="0" err="1"/>
              <a:t>of</a:t>
            </a:r>
            <a:r>
              <a:rPr lang="sv-SE" dirty="0"/>
              <a:t> </a:t>
            </a:r>
            <a:r>
              <a:rPr lang="sv-SE" dirty="0" err="1"/>
              <a:t>maltreatment</a:t>
            </a:r>
            <a:r>
              <a:rPr lang="sv-SE" dirty="0"/>
              <a:t>. (M)</a:t>
            </a:r>
          </a:p>
          <a:p>
            <a:r>
              <a:rPr lang="sv-SE" dirty="0" err="1"/>
              <a:t>Summarize</a:t>
            </a:r>
            <a:r>
              <a:rPr lang="sv-SE" dirty="0"/>
              <a:t> the </a:t>
            </a:r>
            <a:r>
              <a:rPr lang="sv-SE" dirty="0" err="1"/>
              <a:t>responsibilities</a:t>
            </a:r>
            <a:r>
              <a:rPr lang="sv-SE" dirty="0"/>
              <a:t> </a:t>
            </a:r>
            <a:r>
              <a:rPr lang="sv-SE" dirty="0" err="1"/>
              <a:t>of</a:t>
            </a:r>
            <a:r>
              <a:rPr lang="sv-SE" dirty="0"/>
              <a:t> the "</a:t>
            </a:r>
            <a:r>
              <a:rPr lang="sv-SE" dirty="0" err="1"/>
              <a:t>mandatory</a:t>
            </a:r>
            <a:r>
              <a:rPr lang="sv-SE" dirty="0"/>
              <a:t> reporter" </a:t>
            </a:r>
            <a:r>
              <a:rPr lang="sv-SE" dirty="0" err="1"/>
              <a:t>to</a:t>
            </a:r>
            <a:r>
              <a:rPr lang="sv-SE" dirty="0"/>
              <a:t> </a:t>
            </a:r>
            <a:r>
              <a:rPr lang="sv-SE" dirty="0" err="1"/>
              <a:t>identify</a:t>
            </a:r>
            <a:r>
              <a:rPr lang="sv-SE" dirty="0"/>
              <a:t> and </a:t>
            </a:r>
            <a:r>
              <a:rPr lang="sv-SE" dirty="0" err="1"/>
              <a:t>report</a:t>
            </a:r>
            <a:r>
              <a:rPr lang="sv-SE" dirty="0"/>
              <a:t> </a:t>
            </a:r>
            <a:r>
              <a:rPr lang="sv-SE" dirty="0" err="1"/>
              <a:t>suspected</a:t>
            </a:r>
            <a:r>
              <a:rPr lang="sv-SE" dirty="0"/>
              <a:t> </a:t>
            </a:r>
            <a:r>
              <a:rPr lang="sv-SE" dirty="0" err="1"/>
              <a:t>child</a:t>
            </a:r>
            <a:r>
              <a:rPr lang="sv-SE" dirty="0"/>
              <a:t> abuse. </a:t>
            </a:r>
            <a:r>
              <a:rPr lang="sv-SE" dirty="0" err="1"/>
              <a:t>Know</a:t>
            </a:r>
            <a:r>
              <a:rPr lang="sv-SE" dirty="0"/>
              <a:t> </a:t>
            </a:r>
            <a:r>
              <a:rPr lang="sv-SE" dirty="0" err="1"/>
              <a:t>to</a:t>
            </a:r>
            <a:r>
              <a:rPr lang="sv-SE" dirty="0"/>
              <a:t> </a:t>
            </a:r>
            <a:r>
              <a:rPr lang="sv-SE" dirty="0" err="1"/>
              <a:t>whom</a:t>
            </a:r>
            <a:r>
              <a:rPr lang="sv-SE" dirty="0"/>
              <a:t> </a:t>
            </a:r>
            <a:r>
              <a:rPr lang="sv-SE" dirty="0" err="1"/>
              <a:t>such</a:t>
            </a:r>
            <a:r>
              <a:rPr lang="sv-SE" dirty="0"/>
              <a:t> a </a:t>
            </a:r>
            <a:r>
              <a:rPr lang="sv-SE" dirty="0" err="1"/>
              <a:t>report</a:t>
            </a:r>
            <a:r>
              <a:rPr lang="sv-SE" dirty="0"/>
              <a:t> </a:t>
            </a:r>
            <a:r>
              <a:rPr lang="sv-SE" dirty="0" err="1"/>
              <a:t>should</a:t>
            </a:r>
            <a:r>
              <a:rPr lang="sv-SE" dirty="0"/>
              <a:t> be </a:t>
            </a:r>
            <a:r>
              <a:rPr lang="sv-SE" dirty="0" err="1"/>
              <a:t>made</a:t>
            </a:r>
            <a:r>
              <a:rPr lang="sv-SE" dirty="0"/>
              <a:t>. (M</a:t>
            </a:r>
            <a:endParaRPr lang="sv-SE" dirty="0" smtClean="0"/>
          </a:p>
          <a:p>
            <a:endParaRPr lang="sv-SE" dirty="0"/>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2662774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836712"/>
            <a:ext cx="8784976" cy="1143000"/>
          </a:xfrm>
        </p:spPr>
        <p:txBody>
          <a:bodyPr/>
          <a:lstStyle/>
          <a:p>
            <a:r>
              <a:rPr lang="sv-SE" sz="3200" b="0" dirty="0">
                <a:latin typeface="Verdana"/>
                <a:cs typeface="Verdana"/>
              </a:rPr>
              <a:t>Child abuse and </a:t>
            </a:r>
            <a:r>
              <a:rPr lang="sv-SE" sz="3200" b="0" dirty="0" err="1">
                <a:latin typeface="Verdana"/>
                <a:cs typeface="Verdana"/>
              </a:rPr>
              <a:t>neglect</a:t>
            </a:r>
            <a:r>
              <a:rPr lang="sv-SE" sz="3200" b="0" dirty="0">
                <a:latin typeface="Verdana"/>
                <a:cs typeface="Verdana"/>
              </a:rPr>
              <a:t> in </a:t>
            </a:r>
            <a:r>
              <a:rPr lang="sv-SE" sz="3200" b="0" dirty="0" err="1">
                <a:latin typeface="Verdana"/>
                <a:cs typeface="Verdana"/>
              </a:rPr>
              <a:t>undergraduate</a:t>
            </a:r>
            <a:r>
              <a:rPr lang="sv-SE" sz="3200" b="0" dirty="0">
                <a:latin typeface="Verdana"/>
                <a:cs typeface="Verdana"/>
              </a:rPr>
              <a:t> and </a:t>
            </a:r>
            <a:r>
              <a:rPr lang="sv-SE" sz="3200" b="0" dirty="0" err="1">
                <a:latin typeface="Verdana"/>
                <a:cs typeface="Verdana"/>
              </a:rPr>
              <a:t>continuing</a:t>
            </a:r>
            <a:r>
              <a:rPr lang="sv-SE" sz="3200" b="0" dirty="0">
                <a:latin typeface="Verdana"/>
                <a:cs typeface="Verdana"/>
              </a:rPr>
              <a:t> dental </a:t>
            </a:r>
            <a:r>
              <a:rPr lang="sv-SE" sz="3200" b="0" dirty="0" err="1">
                <a:latin typeface="Verdana"/>
                <a:cs typeface="Verdana"/>
              </a:rPr>
              <a:t>education</a:t>
            </a:r>
            <a:r>
              <a:rPr lang="sv-SE" sz="3200" b="0" dirty="0">
                <a:latin typeface="Verdana"/>
                <a:cs typeface="Verdana"/>
              </a:rPr>
              <a:t/>
            </a:r>
            <a:br>
              <a:rPr lang="sv-SE" sz="3200" b="0" dirty="0">
                <a:latin typeface="Verdana"/>
                <a:cs typeface="Verdana"/>
              </a:rPr>
            </a:br>
            <a:r>
              <a:rPr lang="sv-SE" sz="3200" b="0" dirty="0" smtClean="0">
                <a:latin typeface="Verdana"/>
                <a:cs typeface="Verdana"/>
              </a:rPr>
              <a:t> 	</a:t>
            </a:r>
            <a:endParaRPr lang="sv-SE" sz="3200" b="0" dirty="0">
              <a:latin typeface="Verdana"/>
              <a:cs typeface="Verdana"/>
            </a:endParaRPr>
          </a:p>
        </p:txBody>
      </p:sp>
      <p:sp>
        <p:nvSpPr>
          <p:cNvPr id="3" name="Platshållare för innehåll 2"/>
          <p:cNvSpPr>
            <a:spLocks noGrp="1"/>
          </p:cNvSpPr>
          <p:nvPr>
            <p:ph idx="1"/>
          </p:nvPr>
        </p:nvSpPr>
        <p:spPr>
          <a:xfrm>
            <a:off x="395536" y="2132856"/>
            <a:ext cx="8424936" cy="4114800"/>
          </a:xfrm>
        </p:spPr>
        <p:txBody>
          <a:bodyPr/>
          <a:lstStyle/>
          <a:p>
            <a:r>
              <a:rPr lang="sv-SE" sz="2800" dirty="0">
                <a:solidFill>
                  <a:schemeClr val="bg1">
                    <a:lumMod val="85000"/>
                  </a:schemeClr>
                </a:solidFill>
                <a:latin typeface="Verdana"/>
                <a:cs typeface="Verdana"/>
              </a:rPr>
              <a:t>N</a:t>
            </a:r>
            <a:r>
              <a:rPr lang="sv-SE" sz="2800" dirty="0" smtClean="0">
                <a:solidFill>
                  <a:schemeClr val="bg1">
                    <a:lumMod val="85000"/>
                  </a:schemeClr>
                </a:solidFill>
                <a:latin typeface="Verdana"/>
                <a:cs typeface="Verdana"/>
              </a:rPr>
              <a:t>ot </a:t>
            </a:r>
            <a:r>
              <a:rPr lang="sv-SE" sz="2800" dirty="0" err="1" smtClean="0">
                <a:solidFill>
                  <a:schemeClr val="bg1">
                    <a:lumMod val="85000"/>
                  </a:schemeClr>
                </a:solidFill>
                <a:latin typeface="Verdana"/>
                <a:cs typeface="Verdana"/>
              </a:rPr>
              <a:t>mandatory</a:t>
            </a:r>
            <a:r>
              <a:rPr lang="sv-SE" sz="2800" dirty="0" smtClean="0">
                <a:solidFill>
                  <a:schemeClr val="bg1">
                    <a:lumMod val="85000"/>
                  </a:schemeClr>
                </a:solidFill>
                <a:latin typeface="Verdana"/>
                <a:cs typeface="Verdana"/>
              </a:rPr>
              <a:t> in dental and </a:t>
            </a:r>
            <a:r>
              <a:rPr lang="sv-SE" sz="2800" dirty="0" err="1" smtClean="0">
                <a:solidFill>
                  <a:schemeClr val="bg1">
                    <a:lumMod val="85000"/>
                  </a:schemeClr>
                </a:solidFill>
                <a:latin typeface="Verdana"/>
                <a:cs typeface="Verdana"/>
              </a:rPr>
              <a:t>medical</a:t>
            </a:r>
            <a:r>
              <a:rPr lang="sv-SE" sz="2800" dirty="0" smtClean="0">
                <a:solidFill>
                  <a:schemeClr val="bg1">
                    <a:lumMod val="85000"/>
                  </a:schemeClr>
                </a:solidFill>
                <a:latin typeface="Verdana"/>
                <a:cs typeface="Verdana"/>
              </a:rPr>
              <a:t> </a:t>
            </a:r>
            <a:r>
              <a:rPr lang="sv-SE" sz="2800" dirty="0" err="1" smtClean="0">
                <a:solidFill>
                  <a:schemeClr val="bg1">
                    <a:lumMod val="85000"/>
                  </a:schemeClr>
                </a:solidFill>
                <a:latin typeface="Verdana"/>
                <a:cs typeface="Verdana"/>
              </a:rPr>
              <a:t>education</a:t>
            </a:r>
            <a:endParaRPr lang="sv-SE" sz="2800" dirty="0" smtClean="0">
              <a:solidFill>
                <a:schemeClr val="bg1">
                  <a:lumMod val="85000"/>
                </a:schemeClr>
              </a:solidFill>
              <a:latin typeface="Verdana"/>
              <a:cs typeface="Verdana"/>
            </a:endParaRPr>
          </a:p>
          <a:p>
            <a:r>
              <a:rPr lang="sv-SE" sz="2800" dirty="0">
                <a:solidFill>
                  <a:schemeClr val="bg1">
                    <a:lumMod val="85000"/>
                  </a:schemeClr>
                </a:solidFill>
                <a:latin typeface="Verdana"/>
                <a:cs typeface="Verdana"/>
              </a:rPr>
              <a:t>Curriculum </a:t>
            </a:r>
            <a:r>
              <a:rPr lang="sv-SE" sz="2800" dirty="0" err="1" smtClean="0">
                <a:solidFill>
                  <a:schemeClr val="bg1">
                    <a:lumMod val="85000"/>
                  </a:schemeClr>
                </a:solidFill>
                <a:latin typeface="Verdana"/>
                <a:cs typeface="Verdana"/>
              </a:rPr>
              <a:t>guidelines</a:t>
            </a:r>
            <a:r>
              <a:rPr lang="sv-SE" sz="2800" dirty="0">
                <a:solidFill>
                  <a:schemeClr val="bg1">
                    <a:lumMod val="85000"/>
                  </a:schemeClr>
                </a:solidFill>
                <a:latin typeface="Verdana"/>
                <a:cs typeface="Verdana"/>
              </a:rPr>
              <a:t> </a:t>
            </a:r>
            <a:endParaRPr lang="sv-SE" sz="2800" dirty="0" smtClean="0">
              <a:solidFill>
                <a:schemeClr val="bg1">
                  <a:lumMod val="85000"/>
                </a:schemeClr>
              </a:solidFill>
              <a:latin typeface="Verdana"/>
              <a:cs typeface="Verdana"/>
            </a:endParaRPr>
          </a:p>
          <a:p>
            <a:r>
              <a:rPr lang="sv-SE" sz="2800" dirty="0" err="1">
                <a:latin typeface="Verdana"/>
                <a:cs typeface="Verdana"/>
              </a:rPr>
              <a:t>Continuing</a:t>
            </a:r>
            <a:r>
              <a:rPr lang="sv-SE" sz="2800" dirty="0">
                <a:latin typeface="Verdana"/>
                <a:cs typeface="Verdana"/>
              </a:rPr>
              <a:t> </a:t>
            </a:r>
            <a:r>
              <a:rPr lang="sv-SE" sz="2800" dirty="0" err="1">
                <a:latin typeface="Verdana"/>
                <a:cs typeface="Verdana"/>
              </a:rPr>
              <a:t>education</a:t>
            </a:r>
            <a:r>
              <a:rPr lang="sv-SE" sz="2800" dirty="0">
                <a:latin typeface="Verdana"/>
                <a:cs typeface="Verdana"/>
              </a:rPr>
              <a:t> </a:t>
            </a:r>
            <a:r>
              <a:rPr lang="sv-SE" sz="2800" dirty="0" err="1">
                <a:latin typeface="Verdana"/>
                <a:cs typeface="Verdana"/>
              </a:rPr>
              <a:t>further</a:t>
            </a:r>
            <a:r>
              <a:rPr lang="sv-SE" sz="2800" dirty="0">
                <a:latin typeface="Verdana"/>
                <a:cs typeface="Verdana"/>
              </a:rPr>
              <a:t> </a:t>
            </a:r>
            <a:r>
              <a:rPr lang="sv-SE" sz="2800" dirty="0" err="1">
                <a:latin typeface="Verdana"/>
                <a:cs typeface="Verdana"/>
              </a:rPr>
              <a:t>enhances</a:t>
            </a:r>
            <a:r>
              <a:rPr lang="sv-SE" sz="2800" dirty="0">
                <a:latin typeface="Verdana"/>
                <a:cs typeface="Verdana"/>
              </a:rPr>
              <a:t> the </a:t>
            </a:r>
            <a:r>
              <a:rPr lang="sv-SE" sz="2800" dirty="0" err="1">
                <a:latin typeface="Verdana"/>
                <a:cs typeface="Verdana"/>
              </a:rPr>
              <a:t>chance</a:t>
            </a:r>
            <a:r>
              <a:rPr lang="sv-SE" sz="2800" dirty="0">
                <a:latin typeface="Verdana"/>
                <a:cs typeface="Verdana"/>
              </a:rPr>
              <a:t> </a:t>
            </a:r>
            <a:r>
              <a:rPr lang="sv-SE" sz="2800" dirty="0" err="1">
                <a:latin typeface="Verdana"/>
                <a:cs typeface="Verdana"/>
              </a:rPr>
              <a:t>to</a:t>
            </a:r>
            <a:r>
              <a:rPr lang="sv-SE" sz="2800" dirty="0">
                <a:latin typeface="Verdana"/>
                <a:cs typeface="Verdana"/>
              </a:rPr>
              <a:t> </a:t>
            </a:r>
            <a:r>
              <a:rPr lang="sv-SE" sz="2800" dirty="0" err="1">
                <a:latin typeface="Verdana"/>
                <a:cs typeface="Verdana"/>
              </a:rPr>
              <a:t>report</a:t>
            </a:r>
            <a:r>
              <a:rPr lang="sv-SE" sz="2800" dirty="0">
                <a:latin typeface="Verdana"/>
                <a:cs typeface="Verdana"/>
              </a:rPr>
              <a:t> all </a:t>
            </a:r>
            <a:r>
              <a:rPr lang="sv-SE" sz="2800" dirty="0" err="1">
                <a:latin typeface="Verdana"/>
                <a:cs typeface="Verdana"/>
              </a:rPr>
              <a:t>suspicious</a:t>
            </a:r>
            <a:r>
              <a:rPr lang="sv-SE" sz="2800" dirty="0">
                <a:latin typeface="Verdana"/>
                <a:cs typeface="Verdana"/>
              </a:rPr>
              <a:t> injuries </a:t>
            </a:r>
          </a:p>
          <a:p>
            <a:r>
              <a:rPr lang="sv-SE" sz="2800" dirty="0" err="1" smtClean="0">
                <a:latin typeface="Verdana"/>
                <a:cs typeface="Verdana"/>
              </a:rPr>
              <a:t>Those</a:t>
            </a:r>
            <a:r>
              <a:rPr lang="sv-SE" sz="2800" dirty="0" smtClean="0">
                <a:latin typeface="Verdana"/>
                <a:cs typeface="Verdana"/>
              </a:rPr>
              <a:t> </a:t>
            </a:r>
            <a:r>
              <a:rPr lang="sv-SE" sz="2800" dirty="0" err="1" smtClean="0">
                <a:latin typeface="Verdana"/>
                <a:cs typeface="Verdana"/>
              </a:rPr>
              <a:t>who</a:t>
            </a:r>
            <a:r>
              <a:rPr lang="sv-SE" sz="2800" dirty="0" smtClean="0">
                <a:latin typeface="Verdana"/>
                <a:cs typeface="Verdana"/>
              </a:rPr>
              <a:t> </a:t>
            </a:r>
            <a:r>
              <a:rPr lang="sv-SE" sz="2800" dirty="0" err="1" smtClean="0">
                <a:latin typeface="Verdana"/>
                <a:cs typeface="Verdana"/>
              </a:rPr>
              <a:t>have</a:t>
            </a:r>
            <a:r>
              <a:rPr lang="sv-SE" sz="2800" dirty="0" smtClean="0">
                <a:latin typeface="Verdana"/>
                <a:cs typeface="Verdana"/>
              </a:rPr>
              <a:t> </a:t>
            </a:r>
            <a:r>
              <a:rPr lang="sv-SE" sz="2800" dirty="0" err="1" smtClean="0">
                <a:latin typeface="Verdana"/>
                <a:cs typeface="Verdana"/>
              </a:rPr>
              <a:t>had</a:t>
            </a:r>
            <a:r>
              <a:rPr lang="sv-SE" sz="2800" dirty="0" smtClean="0">
                <a:latin typeface="Verdana"/>
                <a:cs typeface="Verdana"/>
              </a:rPr>
              <a:t> </a:t>
            </a:r>
            <a:r>
              <a:rPr lang="sv-SE" sz="2800" dirty="0" err="1" smtClean="0">
                <a:latin typeface="Verdana"/>
                <a:cs typeface="Verdana"/>
              </a:rPr>
              <a:t>training</a:t>
            </a:r>
            <a:r>
              <a:rPr lang="sv-SE" sz="2800" dirty="0" smtClean="0">
                <a:latin typeface="Verdana"/>
                <a:cs typeface="Verdana"/>
              </a:rPr>
              <a:t> </a:t>
            </a:r>
            <a:r>
              <a:rPr lang="sv-SE" sz="2800" dirty="0" err="1" smtClean="0">
                <a:latin typeface="Verdana"/>
                <a:cs typeface="Verdana"/>
              </a:rPr>
              <a:t>more</a:t>
            </a:r>
            <a:r>
              <a:rPr lang="sv-SE" sz="2800" dirty="0" smtClean="0">
                <a:latin typeface="Verdana"/>
                <a:cs typeface="Verdana"/>
              </a:rPr>
              <a:t> </a:t>
            </a:r>
            <a:r>
              <a:rPr lang="sv-SE" sz="2800" dirty="0" err="1" smtClean="0">
                <a:latin typeface="Verdana"/>
                <a:cs typeface="Verdana"/>
              </a:rPr>
              <a:t>often</a:t>
            </a:r>
            <a:r>
              <a:rPr lang="sv-SE" sz="2800" dirty="0" smtClean="0">
                <a:latin typeface="Verdana"/>
                <a:cs typeface="Verdana"/>
              </a:rPr>
              <a:t> </a:t>
            </a:r>
            <a:r>
              <a:rPr lang="sv-SE" sz="2800" dirty="0" err="1" smtClean="0">
                <a:latin typeface="Verdana"/>
                <a:cs typeface="Verdana"/>
              </a:rPr>
              <a:t>file</a:t>
            </a:r>
            <a:r>
              <a:rPr lang="sv-SE" sz="2800" dirty="0" smtClean="0">
                <a:latin typeface="Verdana"/>
                <a:cs typeface="Verdana"/>
              </a:rPr>
              <a:t> </a:t>
            </a:r>
            <a:r>
              <a:rPr lang="sv-SE" sz="2800" dirty="0" err="1" smtClean="0">
                <a:latin typeface="Verdana"/>
                <a:cs typeface="Verdana"/>
              </a:rPr>
              <a:t>reports</a:t>
            </a:r>
            <a:r>
              <a:rPr lang="sv-SE" sz="2800" dirty="0" smtClean="0">
                <a:latin typeface="Verdana"/>
                <a:cs typeface="Verdana"/>
              </a:rPr>
              <a:t> </a:t>
            </a:r>
            <a:r>
              <a:rPr lang="sv-SE" sz="2800" dirty="0" err="1" smtClean="0">
                <a:latin typeface="Verdana"/>
                <a:cs typeface="Verdana"/>
              </a:rPr>
              <a:t>to</a:t>
            </a:r>
            <a:r>
              <a:rPr lang="sv-SE" sz="2800" dirty="0" smtClean="0">
                <a:latin typeface="Verdana"/>
                <a:cs typeface="Verdana"/>
              </a:rPr>
              <a:t> social services</a:t>
            </a:r>
          </a:p>
          <a:p>
            <a:r>
              <a:rPr lang="en-US" sz="2800" kern="1200" dirty="0" smtClean="0">
                <a:latin typeface="Verdana"/>
                <a:cs typeface="Verdana"/>
              </a:rPr>
              <a:t>Intermittent </a:t>
            </a:r>
            <a:r>
              <a:rPr lang="en-US" sz="2800" kern="1200" dirty="0">
                <a:latin typeface="Verdana"/>
                <a:cs typeface="Verdana"/>
              </a:rPr>
              <a:t>and continuous education is required to follow this progress </a:t>
            </a:r>
            <a:endParaRPr lang="sv-SE" sz="2800" dirty="0" smtClean="0">
              <a:latin typeface="Verdana"/>
              <a:cs typeface="Verdana"/>
            </a:endParaRPr>
          </a:p>
          <a:p>
            <a:endParaRPr lang="sv-SE" sz="2800" dirty="0" smtClean="0">
              <a:latin typeface="Verdana"/>
              <a:cs typeface="Verdana"/>
            </a:endParaRPr>
          </a:p>
          <a:p>
            <a:endParaRPr lang="sv-SE" sz="2800" dirty="0" smtClean="0">
              <a:latin typeface="Verdana"/>
              <a:cs typeface="Verdana"/>
            </a:endParaRPr>
          </a:p>
          <a:p>
            <a:endParaRPr lang="sv-SE" sz="2800" dirty="0">
              <a:latin typeface="Verdana"/>
              <a:cs typeface="Verdana"/>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8591584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684213" y="1700808"/>
            <a:ext cx="7772400" cy="4392488"/>
          </a:xfrm>
          <a:noFill/>
        </p:spPr>
        <p:txBody>
          <a:bodyPr/>
          <a:lstStyle/>
          <a:p>
            <a:pPr eaLnBrk="1" hangingPunct="1">
              <a:buFont typeface="Arial" pitchFamily="34" charset="0"/>
              <a:buChar char="•"/>
            </a:pPr>
            <a:r>
              <a:rPr lang="sv-SE" sz="2800" dirty="0" err="1" smtClean="0">
                <a:latin typeface="Verdana" pitchFamily="34" charset="0"/>
              </a:rPr>
              <a:t>How</a:t>
            </a:r>
            <a:r>
              <a:rPr lang="sv-SE" sz="2800" dirty="0" smtClean="0">
                <a:latin typeface="Verdana" pitchFamily="34" charset="0"/>
              </a:rPr>
              <a:t> </a:t>
            </a:r>
            <a:r>
              <a:rPr lang="sv-SE" sz="2800" dirty="0" err="1" smtClean="0">
                <a:latin typeface="Verdana" pitchFamily="34" charset="0"/>
              </a:rPr>
              <a:t>do</a:t>
            </a:r>
            <a:r>
              <a:rPr lang="sv-SE" sz="2800" dirty="0" smtClean="0">
                <a:latin typeface="Verdana" pitchFamily="34" charset="0"/>
              </a:rPr>
              <a:t> abuse and </a:t>
            </a:r>
            <a:r>
              <a:rPr lang="sv-SE" sz="2800" dirty="0" err="1" smtClean="0">
                <a:latin typeface="Verdana" pitchFamily="34" charset="0"/>
              </a:rPr>
              <a:t>neglect</a:t>
            </a:r>
            <a:r>
              <a:rPr lang="sv-SE" sz="2800" dirty="0" smtClean="0">
                <a:latin typeface="Verdana" pitchFamily="34" charset="0"/>
              </a:rPr>
              <a:t> </a:t>
            </a:r>
            <a:r>
              <a:rPr lang="sv-SE" sz="2800" dirty="0" err="1" smtClean="0">
                <a:latin typeface="Verdana" pitchFamily="34" charset="0"/>
              </a:rPr>
              <a:t>affect</a:t>
            </a:r>
            <a:r>
              <a:rPr lang="sv-SE" sz="2800" dirty="0" smtClean="0">
                <a:latin typeface="Verdana" pitchFamily="34" charset="0"/>
              </a:rPr>
              <a:t> oral and dental </a:t>
            </a:r>
            <a:r>
              <a:rPr lang="sv-SE" sz="2800" dirty="0" err="1" smtClean="0">
                <a:latin typeface="Verdana" pitchFamily="34" charset="0"/>
              </a:rPr>
              <a:t>health</a:t>
            </a:r>
            <a:r>
              <a:rPr lang="sv-SE" sz="2800" dirty="0" smtClean="0">
                <a:latin typeface="Verdana" pitchFamily="34" charset="0"/>
              </a:rPr>
              <a:t> in </a:t>
            </a:r>
            <a:r>
              <a:rPr lang="sv-SE" sz="2800" dirty="0" err="1" smtClean="0">
                <a:latin typeface="Verdana" pitchFamily="34" charset="0"/>
              </a:rPr>
              <a:t>children</a:t>
            </a:r>
            <a:r>
              <a:rPr lang="sv-SE" sz="2800" dirty="0" smtClean="0">
                <a:latin typeface="Verdana" pitchFamily="34" charset="0"/>
              </a:rPr>
              <a:t> and </a:t>
            </a:r>
            <a:r>
              <a:rPr lang="sv-SE" sz="2800" dirty="0" err="1" smtClean="0">
                <a:latin typeface="Verdana" pitchFamily="34" charset="0"/>
              </a:rPr>
              <a:t>adolescents</a:t>
            </a:r>
            <a:endParaRPr lang="sv-SE" sz="2800" dirty="0" smtClean="0">
              <a:latin typeface="Verdana" pitchFamily="34" charset="0"/>
            </a:endParaRPr>
          </a:p>
          <a:p>
            <a:pPr>
              <a:buFont typeface="Arial" pitchFamily="34" charset="0"/>
              <a:buChar char="•"/>
            </a:pPr>
            <a:r>
              <a:rPr lang="sv-SE" sz="2800" dirty="0" err="1" smtClean="0">
                <a:latin typeface="Verdana" pitchFamily="34" charset="0"/>
              </a:rPr>
              <a:t>How</a:t>
            </a:r>
            <a:r>
              <a:rPr lang="sv-SE" sz="2800" dirty="0" smtClean="0">
                <a:latin typeface="Verdana" pitchFamily="34" charset="0"/>
              </a:rPr>
              <a:t> </a:t>
            </a:r>
            <a:r>
              <a:rPr lang="sv-SE" sz="2800" dirty="0" err="1" smtClean="0">
                <a:latin typeface="Verdana" pitchFamily="34" charset="0"/>
              </a:rPr>
              <a:t>can</a:t>
            </a:r>
            <a:r>
              <a:rPr lang="sv-SE" sz="2800" dirty="0" smtClean="0">
                <a:latin typeface="Verdana" pitchFamily="34" charset="0"/>
              </a:rPr>
              <a:t> </a:t>
            </a:r>
            <a:r>
              <a:rPr lang="sv-SE" sz="2800" dirty="0" err="1" smtClean="0">
                <a:latin typeface="Verdana" pitchFamily="34" charset="0"/>
              </a:rPr>
              <a:t>we</a:t>
            </a:r>
            <a:r>
              <a:rPr lang="sv-SE" sz="2800" dirty="0" smtClean="0">
                <a:latin typeface="Verdana" pitchFamily="34" charset="0"/>
              </a:rPr>
              <a:t> </a:t>
            </a:r>
            <a:r>
              <a:rPr lang="sv-SE" sz="2800" dirty="0" err="1" smtClean="0">
                <a:latin typeface="Verdana" pitchFamily="34" charset="0"/>
              </a:rPr>
              <a:t>improve</a:t>
            </a:r>
            <a:r>
              <a:rPr lang="sv-SE" sz="2800" dirty="0" smtClean="0">
                <a:latin typeface="Verdana" pitchFamily="34" charset="0"/>
              </a:rPr>
              <a:t> </a:t>
            </a:r>
            <a:r>
              <a:rPr lang="sv-SE" sz="2800" dirty="0" err="1" smtClean="0">
                <a:latin typeface="Verdana" pitchFamily="34" charset="0"/>
              </a:rPr>
              <a:t>multiprofessional</a:t>
            </a:r>
            <a:r>
              <a:rPr lang="sv-SE" sz="2800" dirty="0" smtClean="0">
                <a:latin typeface="Verdana" pitchFamily="34" charset="0"/>
              </a:rPr>
              <a:t> </a:t>
            </a:r>
            <a:r>
              <a:rPr lang="sv-SE" sz="2800" dirty="0" err="1" smtClean="0">
                <a:latin typeface="Verdana" pitchFamily="34" charset="0"/>
              </a:rPr>
              <a:t>communication</a:t>
            </a:r>
            <a:r>
              <a:rPr lang="sv-SE" sz="2800" dirty="0" smtClean="0">
                <a:latin typeface="Verdana" pitchFamily="34" charset="0"/>
              </a:rPr>
              <a:t>?</a:t>
            </a:r>
          </a:p>
          <a:p>
            <a:pPr>
              <a:buFont typeface="Arial" pitchFamily="34" charset="0"/>
              <a:buChar char="•"/>
            </a:pPr>
            <a:r>
              <a:rPr lang="sv-SE" sz="2800" dirty="0" err="1" smtClean="0">
                <a:latin typeface="Verdana" pitchFamily="34" charset="0"/>
              </a:rPr>
              <a:t>What</a:t>
            </a:r>
            <a:r>
              <a:rPr lang="sv-SE" sz="2800" dirty="0" smtClean="0">
                <a:latin typeface="Verdana" pitchFamily="34" charset="0"/>
              </a:rPr>
              <a:t> are the </a:t>
            </a:r>
            <a:r>
              <a:rPr lang="sv-SE" sz="2800" dirty="0" err="1" smtClean="0">
                <a:latin typeface="Verdana" pitchFamily="34" charset="0"/>
              </a:rPr>
              <a:t>barriers</a:t>
            </a:r>
            <a:r>
              <a:rPr lang="sv-SE" sz="2800" dirty="0" smtClean="0">
                <a:latin typeface="Verdana" pitchFamily="34" charset="0"/>
              </a:rPr>
              <a:t> and </a:t>
            </a:r>
            <a:r>
              <a:rPr lang="sv-SE" sz="2800" dirty="0" err="1" smtClean="0">
                <a:latin typeface="Verdana" pitchFamily="34" charset="0"/>
              </a:rPr>
              <a:t>challenges</a:t>
            </a:r>
            <a:r>
              <a:rPr lang="sv-SE" sz="2800" dirty="0" smtClean="0">
                <a:latin typeface="Verdana" pitchFamily="34" charset="0"/>
              </a:rPr>
              <a:t> to </a:t>
            </a:r>
            <a:r>
              <a:rPr lang="sv-SE" sz="2800" dirty="0" err="1" smtClean="0">
                <a:latin typeface="Verdana" pitchFamily="34" charset="0"/>
              </a:rPr>
              <a:t>identify</a:t>
            </a:r>
            <a:r>
              <a:rPr lang="sv-SE" sz="2800" dirty="0" smtClean="0">
                <a:latin typeface="Verdana" pitchFamily="34" charset="0"/>
              </a:rPr>
              <a:t> and report </a:t>
            </a:r>
            <a:r>
              <a:rPr lang="sv-SE" sz="2800" dirty="0" err="1" smtClean="0">
                <a:latin typeface="Verdana" pitchFamily="34" charset="0"/>
              </a:rPr>
              <a:t>abused</a:t>
            </a:r>
            <a:r>
              <a:rPr lang="sv-SE" sz="2800" dirty="0" smtClean="0">
                <a:latin typeface="Verdana" pitchFamily="34" charset="0"/>
              </a:rPr>
              <a:t> and </a:t>
            </a:r>
            <a:r>
              <a:rPr lang="sv-SE" sz="2800" dirty="0" err="1" smtClean="0">
                <a:latin typeface="Verdana" pitchFamily="34" charset="0"/>
              </a:rPr>
              <a:t>neglected</a:t>
            </a:r>
            <a:r>
              <a:rPr lang="sv-SE" sz="2800" dirty="0" smtClean="0">
                <a:latin typeface="Verdana" pitchFamily="34" charset="0"/>
              </a:rPr>
              <a:t> </a:t>
            </a:r>
            <a:r>
              <a:rPr lang="sv-SE" sz="2800" dirty="0" err="1" smtClean="0">
                <a:latin typeface="Verdana" pitchFamily="34" charset="0"/>
              </a:rPr>
              <a:t>children</a:t>
            </a:r>
            <a:r>
              <a:rPr lang="sv-SE" sz="2800" dirty="0" smtClean="0">
                <a:latin typeface="Verdana" pitchFamily="34" charset="0"/>
              </a:rPr>
              <a:t> in </a:t>
            </a:r>
            <a:r>
              <a:rPr lang="sv-SE" sz="2800" dirty="0" err="1" smtClean="0">
                <a:latin typeface="Verdana" pitchFamily="34" charset="0"/>
              </a:rPr>
              <a:t>dentistry</a:t>
            </a:r>
            <a:endParaRPr lang="sv-SE" sz="2800" dirty="0" smtClean="0">
              <a:latin typeface="Verdana" pitchFamily="34" charset="0"/>
            </a:endParaRPr>
          </a:p>
          <a:p>
            <a:pPr marL="0" indent="0">
              <a:buNone/>
            </a:pPr>
            <a:endParaRPr lang="sv-SE" sz="2800" dirty="0" smtClean="0">
              <a:latin typeface="Verdana" pitchFamily="34" charset="0"/>
            </a:endParaRPr>
          </a:p>
        </p:txBody>
      </p:sp>
      <p:sp>
        <p:nvSpPr>
          <p:cNvPr id="14339" name="Rectangle 2"/>
          <p:cNvSpPr>
            <a:spLocks noChangeArrowheads="1"/>
          </p:cNvSpPr>
          <p:nvPr/>
        </p:nvSpPr>
        <p:spPr bwMode="auto">
          <a:xfrm>
            <a:off x="611560" y="908050"/>
            <a:ext cx="7127503" cy="682625"/>
          </a:xfrm>
          <a:prstGeom prst="rect">
            <a:avLst/>
          </a:prstGeom>
          <a:noFill/>
          <a:ln w="9525">
            <a:noFill/>
            <a:miter lim="800000"/>
            <a:headEnd/>
            <a:tailEnd/>
          </a:ln>
        </p:spPr>
        <p:txBody>
          <a:bodyPr/>
          <a:lstStyle/>
          <a:p>
            <a:pPr eaLnBrk="1" hangingPunct="1"/>
            <a:r>
              <a:rPr lang="sv-SE" sz="3600" dirty="0" smtClean="0">
                <a:solidFill>
                  <a:srgbClr val="870052"/>
                </a:solidFill>
                <a:latin typeface="Verdana" pitchFamily="34" charset="0"/>
              </a:rPr>
              <a:t>Gaps of </a:t>
            </a:r>
            <a:r>
              <a:rPr lang="sv-SE" sz="3600" dirty="0" err="1" smtClean="0">
                <a:solidFill>
                  <a:srgbClr val="870052"/>
                </a:solidFill>
                <a:latin typeface="Verdana" pitchFamily="34" charset="0"/>
              </a:rPr>
              <a:t>knowledge</a:t>
            </a:r>
            <a:endParaRPr lang="sv-SE" sz="3600" dirty="0">
              <a:solidFill>
                <a:srgbClr val="870052"/>
              </a:solidFill>
              <a:latin typeface="Verdana" pitchFamily="34" charset="0"/>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Tree>
    <p:extLst>
      <p:ext uri="{BB962C8B-B14F-4D97-AF65-F5344CB8AC3E}">
        <p14:creationId xmlns:p14="http://schemas.microsoft.com/office/powerpoint/2010/main" val="387539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338">
                                            <p:txEl>
                                              <p:pRg st="1" end="1"/>
                                            </p:txEl>
                                          </p:spTgt>
                                        </p:tgtEl>
                                        <p:attrNameLst>
                                          <p:attrName>style.color</p:attrName>
                                        </p:attrNameLst>
                                      </p:cBhvr>
                                      <p:to>
                                        <a:schemeClr val="folHlink"/>
                                      </p:to>
                                    </p:animClr>
                                  </p:childTnLst>
                                </p:cTn>
                              </p:par>
                              <p:par>
                                <p:cTn id="7" presetID="3" presetClass="emph" presetSubtype="2" fill="hold" nodeType="withEffect">
                                  <p:stCondLst>
                                    <p:cond delay="0"/>
                                  </p:stCondLst>
                                  <p:childTnLst>
                                    <p:animClr clrSpc="rgb" dir="cw">
                                      <p:cBhvr override="childStyle">
                                        <p:cTn id="8" dur="2000" fill="hold"/>
                                        <p:tgtEl>
                                          <p:spTgt spid="14338">
                                            <p:txEl>
                                              <p:pRg st="2" end="2"/>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341784"/>
            <a:ext cx="7772400" cy="1143000"/>
          </a:xfrm>
        </p:spPr>
        <p:txBody>
          <a:bodyPr/>
          <a:lstStyle/>
          <a:p>
            <a:r>
              <a:rPr lang="sv-SE" sz="4000" b="0" dirty="0" smtClean="0">
                <a:latin typeface="Verdana" pitchFamily="34" charset="0"/>
              </a:rPr>
              <a:t>Oral </a:t>
            </a:r>
            <a:r>
              <a:rPr lang="sv-SE" sz="4000" b="0" dirty="0" err="1" smtClean="0">
                <a:latin typeface="Verdana" pitchFamily="34" charset="0"/>
              </a:rPr>
              <a:t>health</a:t>
            </a:r>
            <a:r>
              <a:rPr lang="sv-SE" sz="4000" b="0" dirty="0" smtClean="0">
                <a:latin typeface="Verdana" pitchFamily="34" charset="0"/>
              </a:rPr>
              <a:t> in </a:t>
            </a:r>
            <a:r>
              <a:rPr lang="sv-SE" sz="4000" b="0" dirty="0" err="1" smtClean="0">
                <a:latin typeface="Verdana" pitchFamily="34" charset="0"/>
              </a:rPr>
              <a:t>children</a:t>
            </a:r>
            <a:r>
              <a:rPr lang="sv-SE" sz="4000" b="0" dirty="0" smtClean="0">
                <a:latin typeface="Verdana" pitchFamily="34" charset="0"/>
              </a:rPr>
              <a:t> </a:t>
            </a:r>
            <a:br>
              <a:rPr lang="sv-SE" sz="4000" b="0" dirty="0" smtClean="0">
                <a:latin typeface="Verdana" pitchFamily="34" charset="0"/>
              </a:rPr>
            </a:br>
            <a:r>
              <a:rPr lang="sv-SE" sz="4000" b="0" dirty="0" smtClean="0">
                <a:latin typeface="Verdana" pitchFamily="34" charset="0"/>
              </a:rPr>
              <a:t>and </a:t>
            </a:r>
            <a:r>
              <a:rPr lang="sv-SE" sz="4000" b="0" dirty="0" err="1" smtClean="0">
                <a:latin typeface="Verdana" pitchFamily="34" charset="0"/>
              </a:rPr>
              <a:t>adolescents</a:t>
            </a:r>
            <a:r>
              <a:rPr lang="sv-SE" sz="4000" b="0" dirty="0" smtClean="0">
                <a:latin typeface="Verdana" pitchFamily="34" charset="0"/>
              </a:rPr>
              <a:t> - </a:t>
            </a:r>
            <a:r>
              <a:rPr lang="sv-SE" sz="4000" b="0" dirty="0" err="1" smtClean="0">
                <a:latin typeface="Verdana" pitchFamily="34" charset="0"/>
              </a:rPr>
              <a:t>goals</a:t>
            </a:r>
            <a:endParaRPr lang="sv-SE" sz="4000" b="0" dirty="0">
              <a:latin typeface="Verdana" pitchFamily="34" charset="0"/>
            </a:endParaRPr>
          </a:p>
        </p:txBody>
      </p:sp>
      <p:sp>
        <p:nvSpPr>
          <p:cNvPr id="3" name="Platshållare för innehåll 2"/>
          <p:cNvSpPr>
            <a:spLocks noGrp="1"/>
          </p:cNvSpPr>
          <p:nvPr>
            <p:ph idx="1"/>
          </p:nvPr>
        </p:nvSpPr>
        <p:spPr>
          <a:xfrm>
            <a:off x="395536" y="1844824"/>
            <a:ext cx="8136904" cy="4390876"/>
          </a:xfrm>
        </p:spPr>
        <p:txBody>
          <a:bodyPr/>
          <a:lstStyle/>
          <a:p>
            <a:r>
              <a:rPr lang="sv-SE" sz="3200" dirty="0" smtClean="0">
                <a:latin typeface="Verdana" pitchFamily="34" charset="0"/>
              </a:rPr>
              <a:t>An integral part of general </a:t>
            </a:r>
            <a:r>
              <a:rPr lang="sv-SE" sz="3200" dirty="0" err="1" smtClean="0">
                <a:latin typeface="Verdana" pitchFamily="34" charset="0"/>
              </a:rPr>
              <a:t>health</a:t>
            </a:r>
            <a:endParaRPr lang="sv-SE" sz="3200" dirty="0" smtClean="0">
              <a:latin typeface="Verdana" pitchFamily="34" charset="0"/>
            </a:endParaRPr>
          </a:p>
          <a:p>
            <a:r>
              <a:rPr lang="sv-SE" sz="3200" dirty="0" smtClean="0">
                <a:latin typeface="Verdana" pitchFamily="34" charset="0"/>
              </a:rPr>
              <a:t>A </a:t>
            </a:r>
            <a:r>
              <a:rPr lang="sv-SE" sz="3200" dirty="0" err="1" smtClean="0">
                <a:latin typeface="Verdana" pitchFamily="34" charset="0"/>
              </a:rPr>
              <a:t>state</a:t>
            </a:r>
            <a:r>
              <a:rPr lang="sv-SE" sz="3200" dirty="0" smtClean="0">
                <a:latin typeface="Verdana" pitchFamily="34" charset="0"/>
              </a:rPr>
              <a:t> of sound and </a:t>
            </a:r>
            <a:r>
              <a:rPr lang="sv-SE" sz="3200" dirty="0" err="1" smtClean="0">
                <a:latin typeface="Verdana" pitchFamily="34" charset="0"/>
              </a:rPr>
              <a:t>well</a:t>
            </a:r>
            <a:r>
              <a:rPr lang="sv-SE" sz="3200" dirty="0" smtClean="0">
                <a:latin typeface="Verdana" pitchFamily="34" charset="0"/>
              </a:rPr>
              <a:t> </a:t>
            </a:r>
            <a:r>
              <a:rPr lang="sv-SE" sz="3200" dirty="0" err="1" smtClean="0">
                <a:latin typeface="Verdana" pitchFamily="34" charset="0"/>
              </a:rPr>
              <a:t>functioning</a:t>
            </a:r>
            <a:r>
              <a:rPr lang="sv-SE" sz="3200" dirty="0" smtClean="0">
                <a:latin typeface="Verdana" pitchFamily="34" charset="0"/>
              </a:rPr>
              <a:t> dental and oral </a:t>
            </a:r>
            <a:r>
              <a:rPr lang="sv-SE" sz="3200" dirty="0" err="1" smtClean="0">
                <a:latin typeface="Verdana" pitchFamily="34" charset="0"/>
              </a:rPr>
              <a:t>structures</a:t>
            </a:r>
            <a:r>
              <a:rPr lang="sv-SE" sz="3200" dirty="0" smtClean="0">
                <a:latin typeface="Verdana" pitchFamily="34" charset="0"/>
              </a:rPr>
              <a:t> as </a:t>
            </a:r>
            <a:r>
              <a:rPr lang="sv-SE" sz="3200" dirty="0" err="1" smtClean="0">
                <a:latin typeface="Verdana" pitchFamily="34" charset="0"/>
              </a:rPr>
              <a:t>well</a:t>
            </a:r>
            <a:r>
              <a:rPr lang="sv-SE" sz="3200" dirty="0" smtClean="0">
                <a:latin typeface="Verdana" pitchFamily="34" charset="0"/>
              </a:rPr>
              <a:t> as </a:t>
            </a:r>
            <a:r>
              <a:rPr lang="sv-SE" sz="3200" dirty="0" err="1" smtClean="0">
                <a:latin typeface="Verdana" pitchFamily="34" charset="0"/>
              </a:rPr>
              <a:t>absence</a:t>
            </a:r>
            <a:r>
              <a:rPr lang="sv-SE" sz="3200" dirty="0" smtClean="0">
                <a:latin typeface="Verdana" pitchFamily="34" charset="0"/>
              </a:rPr>
              <a:t> of dental </a:t>
            </a:r>
            <a:r>
              <a:rPr lang="sv-SE" sz="3200" dirty="0" err="1" smtClean="0">
                <a:latin typeface="Verdana" pitchFamily="34" charset="0"/>
              </a:rPr>
              <a:t>fear</a:t>
            </a:r>
            <a:r>
              <a:rPr lang="sv-SE" sz="3200" dirty="0" smtClean="0">
                <a:latin typeface="Verdana" pitchFamily="34" charset="0"/>
              </a:rPr>
              <a:t> and </a:t>
            </a:r>
            <a:r>
              <a:rPr lang="sv-SE" sz="3200" dirty="0" err="1" smtClean="0">
                <a:latin typeface="Verdana" pitchFamily="34" charset="0"/>
              </a:rPr>
              <a:t>anxiety</a:t>
            </a:r>
            <a:endParaRPr lang="sv-SE" sz="3200" dirty="0">
              <a:latin typeface="Verdana" pitchFamily="34" charset="0"/>
            </a:endParaRPr>
          </a:p>
        </p:txBody>
      </p:sp>
    </p:spTree>
    <p:extLst>
      <p:ext uri="{BB962C8B-B14F-4D97-AF65-F5344CB8AC3E}">
        <p14:creationId xmlns:p14="http://schemas.microsoft.com/office/powerpoint/2010/main" val="28139569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ost image for Servera drink på en pusselbi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4048" y="1556792"/>
            <a:ext cx="1666156" cy="1666156"/>
          </a:xfrm>
          <a:prstGeom prst="rect">
            <a:avLst/>
          </a:prstGeom>
          <a:noFill/>
        </p:spPr>
      </p:pic>
      <p:sp>
        <p:nvSpPr>
          <p:cNvPr id="3" name="textruta 2"/>
          <p:cNvSpPr txBox="1"/>
          <p:nvPr/>
        </p:nvSpPr>
        <p:spPr>
          <a:xfrm>
            <a:off x="323528" y="620688"/>
            <a:ext cx="6768752" cy="1200329"/>
          </a:xfrm>
          <a:prstGeom prst="rect">
            <a:avLst/>
          </a:prstGeom>
          <a:noFill/>
        </p:spPr>
        <p:txBody>
          <a:bodyPr wrap="square" rtlCol="0">
            <a:spAutoFit/>
          </a:bodyPr>
          <a:lstStyle/>
          <a:p>
            <a:r>
              <a:rPr lang="sv-SE" sz="3600" dirty="0" err="1" smtClean="0">
                <a:solidFill>
                  <a:schemeClr val="accent1"/>
                </a:solidFill>
                <a:latin typeface="Verdana" pitchFamily="34" charset="0"/>
              </a:rPr>
              <a:t>How</a:t>
            </a:r>
            <a:r>
              <a:rPr lang="sv-SE" sz="3600" dirty="0" smtClean="0">
                <a:solidFill>
                  <a:schemeClr val="accent1"/>
                </a:solidFill>
                <a:latin typeface="Verdana" pitchFamily="34" charset="0"/>
              </a:rPr>
              <a:t> </a:t>
            </a:r>
            <a:r>
              <a:rPr lang="sv-SE" sz="3600" dirty="0" err="1" smtClean="0">
                <a:solidFill>
                  <a:schemeClr val="accent1"/>
                </a:solidFill>
                <a:latin typeface="Verdana" pitchFamily="34" charset="0"/>
              </a:rPr>
              <a:t>can</a:t>
            </a:r>
            <a:r>
              <a:rPr lang="sv-SE" sz="3600" dirty="0" smtClean="0">
                <a:solidFill>
                  <a:schemeClr val="accent1"/>
                </a:solidFill>
                <a:latin typeface="Verdana" pitchFamily="34" charset="0"/>
              </a:rPr>
              <a:t> the dental team be a part of the puzzle?</a:t>
            </a:r>
            <a:endParaRPr lang="sv-SE" sz="3600" dirty="0">
              <a:solidFill>
                <a:schemeClr val="accent1"/>
              </a:solidFill>
              <a:latin typeface="Verdana" pitchFamily="34" charset="0"/>
            </a:endParaRPr>
          </a:p>
        </p:txBody>
      </p:sp>
      <p:sp>
        <p:nvSpPr>
          <p:cNvPr id="4" name="Platshållare för sidfot 3"/>
          <p:cNvSpPr>
            <a:spLocks noGrp="1"/>
          </p:cNvSpPr>
          <p:nvPr>
            <p:ph type="ftr" sz="quarter" idx="11"/>
          </p:nvPr>
        </p:nvSpPr>
        <p:spPr/>
        <p:txBody>
          <a:bodyPr/>
          <a:lstStyle/>
          <a:p>
            <a:pPr>
              <a:defRPr/>
            </a:pPr>
            <a:r>
              <a:rPr lang="sv-SE" smtClean="0"/>
              <a:t>Therese Kvist</a:t>
            </a:r>
            <a:endParaRPr lang="sv-SE"/>
          </a:p>
        </p:txBody>
      </p:sp>
      <p:sp>
        <p:nvSpPr>
          <p:cNvPr id="5" name="Rectangle 3"/>
          <p:cNvSpPr txBox="1">
            <a:spLocks noChangeArrowheads="1"/>
          </p:cNvSpPr>
          <p:nvPr/>
        </p:nvSpPr>
        <p:spPr bwMode="auto">
          <a:xfrm>
            <a:off x="611560" y="3429000"/>
            <a:ext cx="8208912"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sv-SE" kern="0" dirty="0" err="1" smtClean="0">
                <a:latin typeface="Verdana" pitchFamily="34" charset="0"/>
              </a:rPr>
              <a:t>Improve</a:t>
            </a:r>
            <a:r>
              <a:rPr lang="sv-SE" kern="0" dirty="0" smtClean="0">
                <a:latin typeface="Verdana" pitchFamily="34" charset="0"/>
              </a:rPr>
              <a:t> </a:t>
            </a:r>
            <a:r>
              <a:rPr lang="sv-SE" kern="0" dirty="0" err="1" smtClean="0">
                <a:latin typeface="Verdana" pitchFamily="34" charset="0"/>
              </a:rPr>
              <a:t>collaboration</a:t>
            </a:r>
            <a:r>
              <a:rPr lang="sv-SE" kern="0" dirty="0" smtClean="0">
                <a:latin typeface="Verdana" pitchFamily="34" charset="0"/>
              </a:rPr>
              <a:t> </a:t>
            </a:r>
            <a:r>
              <a:rPr lang="sv-SE" kern="0" dirty="0" err="1" smtClean="0">
                <a:latin typeface="Verdana" pitchFamily="34" charset="0"/>
              </a:rPr>
              <a:t>between</a:t>
            </a:r>
            <a:r>
              <a:rPr lang="sv-SE" kern="0" dirty="0" smtClean="0">
                <a:latin typeface="Verdana" pitchFamily="34" charset="0"/>
              </a:rPr>
              <a:t> </a:t>
            </a:r>
            <a:r>
              <a:rPr lang="sv-SE" kern="0" dirty="0" err="1" smtClean="0">
                <a:latin typeface="Verdana" pitchFamily="34" charset="0"/>
              </a:rPr>
              <a:t>professionals</a:t>
            </a:r>
            <a:endParaRPr lang="sv-SE" kern="0" dirty="0" smtClean="0">
              <a:latin typeface="Verdana" pitchFamily="34" charset="0"/>
            </a:endParaRPr>
          </a:p>
          <a:p>
            <a:pPr marL="342900" indent="-342900" eaLnBrk="1" hangingPunct="1">
              <a:spcBef>
                <a:spcPct val="20000"/>
              </a:spcBef>
              <a:buClr>
                <a:schemeClr val="accent1"/>
              </a:buClr>
              <a:buFont typeface="Arial" pitchFamily="34" charset="0"/>
              <a:buChar char="•"/>
              <a:defRPr/>
            </a:pPr>
            <a:r>
              <a:rPr lang="sv-SE" kern="0" dirty="0">
                <a:latin typeface="Verdana" pitchFamily="34" charset="0"/>
              </a:rPr>
              <a:t>Child </a:t>
            </a:r>
            <a:r>
              <a:rPr lang="sv-SE" kern="0" dirty="0" err="1">
                <a:latin typeface="Verdana" pitchFamily="34" charset="0"/>
              </a:rPr>
              <a:t>protection</a:t>
            </a:r>
            <a:r>
              <a:rPr lang="sv-SE" kern="0" dirty="0">
                <a:latin typeface="Verdana" pitchFamily="34" charset="0"/>
              </a:rPr>
              <a:t> in </a:t>
            </a:r>
            <a:r>
              <a:rPr lang="sv-SE" kern="0" dirty="0" err="1">
                <a:latin typeface="Verdana" pitchFamily="34" charset="0"/>
              </a:rPr>
              <a:t>undergraduate</a:t>
            </a:r>
            <a:r>
              <a:rPr lang="sv-SE" kern="0" dirty="0">
                <a:latin typeface="Verdana" pitchFamily="34" charset="0"/>
              </a:rPr>
              <a:t> and </a:t>
            </a:r>
            <a:r>
              <a:rPr lang="sv-SE" kern="0" dirty="0" err="1">
                <a:latin typeface="Verdana" pitchFamily="34" charset="0"/>
              </a:rPr>
              <a:t>continuing</a:t>
            </a:r>
            <a:r>
              <a:rPr lang="sv-SE" kern="0" dirty="0">
                <a:latin typeface="Verdana" pitchFamily="34" charset="0"/>
              </a:rPr>
              <a:t> </a:t>
            </a:r>
            <a:r>
              <a:rPr lang="sv-SE" kern="0" dirty="0" err="1" smtClean="0">
                <a:latin typeface="Verdana" pitchFamily="34" charset="0"/>
              </a:rPr>
              <a:t>education</a:t>
            </a:r>
            <a:endParaRPr lang="sv-SE" kern="0" dirty="0" smtClean="0">
              <a:latin typeface="Verdana"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sv-SE" kern="0" dirty="0" err="1" smtClean="0">
                <a:latin typeface="Verdana" pitchFamily="34" charset="0"/>
              </a:rPr>
              <a:t>Establish</a:t>
            </a:r>
            <a:r>
              <a:rPr lang="sv-SE" kern="0" dirty="0" smtClean="0">
                <a:latin typeface="Verdana" pitchFamily="34" charset="0"/>
              </a:rPr>
              <a:t> dental </a:t>
            </a:r>
            <a:r>
              <a:rPr lang="sv-SE" kern="0" dirty="0" err="1" smtClean="0">
                <a:latin typeface="Verdana" pitchFamily="34" charset="0"/>
              </a:rPr>
              <a:t>care</a:t>
            </a:r>
            <a:r>
              <a:rPr lang="sv-SE" kern="0" dirty="0" smtClean="0">
                <a:latin typeface="Verdana" pitchFamily="34" charset="0"/>
              </a:rPr>
              <a:t> programmes for </a:t>
            </a:r>
            <a:r>
              <a:rPr lang="sv-SE" kern="0" dirty="0" err="1" smtClean="0">
                <a:latin typeface="Verdana" pitchFamily="34" charset="0"/>
              </a:rPr>
              <a:t>abused</a:t>
            </a:r>
            <a:r>
              <a:rPr lang="sv-SE" kern="0" dirty="0" smtClean="0">
                <a:latin typeface="Verdana" pitchFamily="34" charset="0"/>
              </a:rPr>
              <a:t> and </a:t>
            </a:r>
            <a:r>
              <a:rPr lang="sv-SE" kern="0" dirty="0" err="1" smtClean="0">
                <a:latin typeface="Verdana" pitchFamily="34" charset="0"/>
              </a:rPr>
              <a:t>neglected</a:t>
            </a:r>
            <a:r>
              <a:rPr lang="sv-SE" kern="0" dirty="0" smtClean="0">
                <a:latin typeface="Verdana" pitchFamily="34" charset="0"/>
              </a:rPr>
              <a:t> </a:t>
            </a:r>
            <a:r>
              <a:rPr lang="sv-SE" kern="0" dirty="0" err="1" smtClean="0">
                <a:latin typeface="Verdana" pitchFamily="34" charset="0"/>
              </a:rPr>
              <a:t>children</a:t>
            </a:r>
            <a:endParaRPr lang="sv-SE" kern="0" dirty="0" smtClean="0">
              <a:latin typeface="Verdana" pitchFamily="34" charset="0"/>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sv-SE" kern="0" dirty="0" err="1" smtClean="0">
                <a:latin typeface="Verdana" pitchFamily="34" charset="0"/>
              </a:rPr>
              <a:t>Multiprofessional</a:t>
            </a:r>
            <a:r>
              <a:rPr lang="sv-SE" kern="0" dirty="0" smtClean="0">
                <a:latin typeface="Verdana" pitchFamily="34" charset="0"/>
              </a:rPr>
              <a:t> research is </a:t>
            </a:r>
            <a:r>
              <a:rPr lang="sv-SE" kern="0" dirty="0" err="1" smtClean="0">
                <a:latin typeface="Verdana" pitchFamily="34" charset="0"/>
              </a:rPr>
              <a:t>required</a:t>
            </a:r>
            <a:endParaRPr lang="sv-SE" kern="0" dirty="0" smtClean="0">
              <a:latin typeface="Verdana" pitchFamily="34" charset="0"/>
            </a:endParaRPr>
          </a:p>
        </p:txBody>
      </p:sp>
    </p:spTree>
    <p:extLst>
      <p:ext uri="{BB962C8B-B14F-4D97-AF65-F5344CB8AC3E}">
        <p14:creationId xmlns:p14="http://schemas.microsoft.com/office/powerpoint/2010/main" val="16131268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2"/>
          <p:cNvSpPr>
            <a:spLocks noGrp="1"/>
          </p:cNvSpPr>
          <p:nvPr>
            <p:ph type="ftr" sz="quarter" idx="11"/>
          </p:nvPr>
        </p:nvSpPr>
        <p:spPr/>
        <p:txBody>
          <a:bodyPr/>
          <a:lstStyle/>
          <a:p>
            <a:r>
              <a:rPr lang="sv-SE"/>
              <a:t>ST-seminarium, Huddinge 2009</a:t>
            </a:r>
          </a:p>
        </p:txBody>
      </p:sp>
      <p:sp>
        <p:nvSpPr>
          <p:cNvPr id="6" name="Platshållare för bildnummer 3"/>
          <p:cNvSpPr>
            <a:spLocks noGrp="1"/>
          </p:cNvSpPr>
          <p:nvPr>
            <p:ph type="sldNum" sz="quarter" idx="12"/>
          </p:nvPr>
        </p:nvSpPr>
        <p:spPr/>
        <p:txBody>
          <a:bodyPr/>
          <a:lstStyle/>
          <a:p>
            <a:fld id="{26722CBA-391E-0C4B-AEEB-7954C2750CFC}" type="slidenum">
              <a:rPr lang="sv-SE"/>
              <a:pPr/>
              <a:t>51</a:t>
            </a:fld>
            <a:endParaRPr lang="sv-SE"/>
          </a:p>
        </p:txBody>
      </p:sp>
      <p:pic>
        <p:nvPicPr>
          <p:cNvPr id="165890" name="Picture 2" descr="Boats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5891" name="Text Box 3"/>
          <p:cNvSpPr txBox="1">
            <a:spLocks noChangeArrowheads="1"/>
          </p:cNvSpPr>
          <p:nvPr/>
        </p:nvSpPr>
        <p:spPr bwMode="auto">
          <a:xfrm>
            <a:off x="2493900" y="188640"/>
            <a:ext cx="426459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spcBef>
                <a:spcPct val="20000"/>
              </a:spcBef>
            </a:pPr>
            <a:r>
              <a:rPr lang="en-US" sz="3200" dirty="0" err="1">
                <a:solidFill>
                  <a:schemeClr val="accent2"/>
                </a:solidFill>
                <a:latin typeface="Verdana" charset="0"/>
              </a:rPr>
              <a:t>g</a:t>
            </a:r>
            <a:r>
              <a:rPr lang="en-US" sz="3200" dirty="0" err="1" smtClean="0">
                <a:solidFill>
                  <a:schemeClr val="accent2"/>
                </a:solidFill>
                <a:latin typeface="Verdana" charset="0"/>
              </a:rPr>
              <a:t>oran.dahllof@ki.se</a:t>
            </a:r>
            <a:endParaRPr lang="en-US" sz="3200" dirty="0" smtClean="0">
              <a:solidFill>
                <a:schemeClr val="accent2"/>
              </a:solidFill>
              <a:latin typeface="Verdana" charset="0"/>
            </a:endParaRPr>
          </a:p>
        </p:txBody>
      </p:sp>
    </p:spTree>
    <p:extLst>
      <p:ext uri="{BB962C8B-B14F-4D97-AF65-F5344CB8AC3E}">
        <p14:creationId xmlns:p14="http://schemas.microsoft.com/office/powerpoint/2010/main" val="2138912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260648"/>
            <a:ext cx="7772400" cy="1143000"/>
          </a:xfrm>
        </p:spPr>
        <p:txBody>
          <a:bodyPr/>
          <a:lstStyle/>
          <a:p>
            <a:r>
              <a:rPr lang="sv-SE" sz="3600" b="0" dirty="0" err="1" smtClean="0">
                <a:latin typeface="Verdana" charset="0"/>
              </a:rPr>
              <a:t>Organization</a:t>
            </a:r>
            <a:r>
              <a:rPr lang="sv-SE" sz="3600" b="0" dirty="0" smtClean="0">
                <a:latin typeface="Verdana" charset="0"/>
              </a:rPr>
              <a:t> of dental </a:t>
            </a:r>
            <a:r>
              <a:rPr lang="sv-SE" sz="3600" b="0" dirty="0" err="1" smtClean="0">
                <a:latin typeface="Verdana" charset="0"/>
              </a:rPr>
              <a:t>care</a:t>
            </a:r>
            <a:r>
              <a:rPr lang="sv-SE" sz="3600" b="0" dirty="0" smtClean="0">
                <a:latin typeface="Verdana" charset="0"/>
              </a:rPr>
              <a:t> </a:t>
            </a:r>
            <a:br>
              <a:rPr lang="sv-SE" sz="3600" b="0" dirty="0" smtClean="0">
                <a:latin typeface="Verdana" charset="0"/>
              </a:rPr>
            </a:br>
            <a:r>
              <a:rPr lang="sv-SE" sz="3600" b="0" dirty="0" smtClean="0">
                <a:latin typeface="Verdana" charset="0"/>
              </a:rPr>
              <a:t>for </a:t>
            </a:r>
            <a:r>
              <a:rPr lang="sv-SE" sz="3600" b="0" dirty="0" err="1" smtClean="0">
                <a:latin typeface="Verdana" charset="0"/>
              </a:rPr>
              <a:t>children</a:t>
            </a:r>
            <a:r>
              <a:rPr lang="sv-SE" sz="3600" b="0" dirty="0" smtClean="0">
                <a:latin typeface="Verdana" charset="0"/>
              </a:rPr>
              <a:t> and </a:t>
            </a:r>
            <a:r>
              <a:rPr lang="sv-SE" sz="3600" b="0" dirty="0" err="1" smtClean="0">
                <a:latin typeface="Verdana" charset="0"/>
              </a:rPr>
              <a:t>adolescents</a:t>
            </a:r>
            <a:endParaRPr lang="sv-SE" sz="3600" b="0" dirty="0"/>
          </a:p>
        </p:txBody>
      </p:sp>
      <p:sp>
        <p:nvSpPr>
          <p:cNvPr id="3" name="Platshållare för innehåll 2"/>
          <p:cNvSpPr>
            <a:spLocks noGrp="1"/>
          </p:cNvSpPr>
          <p:nvPr>
            <p:ph idx="1"/>
          </p:nvPr>
        </p:nvSpPr>
        <p:spPr>
          <a:xfrm>
            <a:off x="539750" y="1762472"/>
            <a:ext cx="7772400" cy="4114800"/>
          </a:xfrm>
        </p:spPr>
        <p:txBody>
          <a:bodyPr/>
          <a:lstStyle/>
          <a:p>
            <a:r>
              <a:rPr lang="sv-SE" sz="3200" dirty="0" smtClean="0">
                <a:latin typeface="Verdana" pitchFamily="34" charset="0"/>
              </a:rPr>
              <a:t>Children and </a:t>
            </a:r>
            <a:r>
              <a:rPr lang="sv-SE" sz="3200" dirty="0" err="1" smtClean="0">
                <a:latin typeface="Verdana" pitchFamily="34" charset="0"/>
              </a:rPr>
              <a:t>adolescents</a:t>
            </a:r>
            <a:r>
              <a:rPr lang="sv-SE" sz="3200" dirty="0" smtClean="0">
                <a:latin typeface="Verdana" pitchFamily="34" charset="0"/>
              </a:rPr>
              <a:t> &lt; 19 </a:t>
            </a:r>
            <a:r>
              <a:rPr lang="sv-SE" sz="3200" dirty="0" err="1" smtClean="0">
                <a:latin typeface="Verdana" pitchFamily="34" charset="0"/>
              </a:rPr>
              <a:t>years</a:t>
            </a:r>
            <a:r>
              <a:rPr lang="sv-SE" sz="3200" dirty="0" smtClean="0">
                <a:latin typeface="Verdana" pitchFamily="34" charset="0"/>
              </a:rPr>
              <a:t>, 23% of population</a:t>
            </a:r>
          </a:p>
          <a:p>
            <a:r>
              <a:rPr lang="sv-SE" sz="3200" dirty="0">
                <a:latin typeface="Verdana" pitchFamily="34" charset="0"/>
              </a:rPr>
              <a:t>7</a:t>
            </a:r>
            <a:r>
              <a:rPr lang="sv-SE" sz="3200" dirty="0" smtClean="0">
                <a:latin typeface="Verdana" pitchFamily="34" charset="0"/>
              </a:rPr>
              <a:t>% of </a:t>
            </a:r>
            <a:r>
              <a:rPr lang="sv-SE" sz="3200" dirty="0" err="1" smtClean="0">
                <a:latin typeface="Verdana" pitchFamily="34" charset="0"/>
              </a:rPr>
              <a:t>children</a:t>
            </a:r>
            <a:r>
              <a:rPr lang="sv-SE" sz="3200" dirty="0" smtClean="0">
                <a:latin typeface="Verdana" pitchFamily="34" charset="0"/>
              </a:rPr>
              <a:t> live in </a:t>
            </a:r>
            <a:r>
              <a:rPr lang="sv-SE" sz="3200" dirty="0" err="1" smtClean="0">
                <a:latin typeface="Verdana" pitchFamily="34" charset="0"/>
              </a:rPr>
              <a:t>poverty</a:t>
            </a:r>
            <a:r>
              <a:rPr lang="sv-SE" sz="3200" dirty="0" smtClean="0">
                <a:latin typeface="Verdana" pitchFamily="34" charset="0"/>
              </a:rPr>
              <a:t> and 25% </a:t>
            </a:r>
            <a:r>
              <a:rPr lang="sv-SE" sz="3200" dirty="0" err="1" smtClean="0">
                <a:latin typeface="Verdana" pitchFamily="34" charset="0"/>
              </a:rPr>
              <a:t>have</a:t>
            </a:r>
            <a:r>
              <a:rPr lang="sv-SE" sz="3200" dirty="0" smtClean="0">
                <a:latin typeface="Verdana" pitchFamily="34" charset="0"/>
              </a:rPr>
              <a:t> immigrant </a:t>
            </a:r>
            <a:r>
              <a:rPr lang="sv-SE" sz="3200" dirty="0" err="1" smtClean="0">
                <a:latin typeface="Verdana" pitchFamily="34" charset="0"/>
              </a:rPr>
              <a:t>background</a:t>
            </a:r>
            <a:endParaRPr lang="sv-SE" sz="3200" dirty="0" smtClean="0">
              <a:latin typeface="Verdana" pitchFamily="34" charset="0"/>
            </a:endParaRPr>
          </a:p>
          <a:p>
            <a:r>
              <a:rPr lang="sv-SE" sz="3200" dirty="0" err="1" smtClean="0">
                <a:latin typeface="Verdana" pitchFamily="34" charset="0"/>
              </a:rPr>
              <a:t>Polarization</a:t>
            </a:r>
            <a:r>
              <a:rPr lang="sv-SE" sz="3200" dirty="0" smtClean="0">
                <a:latin typeface="Verdana" pitchFamily="34" charset="0"/>
              </a:rPr>
              <a:t> </a:t>
            </a:r>
            <a:r>
              <a:rPr lang="sv-SE" sz="3200" dirty="0" err="1" smtClean="0">
                <a:latin typeface="Verdana" pitchFamily="34" charset="0"/>
              </a:rPr>
              <a:t>of</a:t>
            </a:r>
            <a:r>
              <a:rPr lang="sv-SE" sz="3200" dirty="0" smtClean="0">
                <a:latin typeface="Verdana" pitchFamily="34" charset="0"/>
              </a:rPr>
              <a:t> </a:t>
            </a:r>
            <a:r>
              <a:rPr lang="sv-SE" sz="3200" dirty="0" err="1" smtClean="0">
                <a:latin typeface="Verdana" pitchFamily="34" charset="0"/>
              </a:rPr>
              <a:t>disease</a:t>
            </a:r>
            <a:endParaRPr lang="sv-SE" sz="3200" dirty="0" smtClean="0">
              <a:latin typeface="Verdana" pitchFamily="34" charset="0"/>
            </a:endParaRPr>
          </a:p>
        </p:txBody>
      </p:sp>
    </p:spTree>
    <p:extLst>
      <p:ext uri="{BB962C8B-B14F-4D97-AF65-F5344CB8AC3E}">
        <p14:creationId xmlns:p14="http://schemas.microsoft.com/office/powerpoint/2010/main" val="1817206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251520" y="555520"/>
            <a:ext cx="7003204" cy="857256"/>
          </a:xfrm>
        </p:spPr>
        <p:txBody>
          <a:bodyPr>
            <a:normAutofit fontScale="90000"/>
          </a:bodyPr>
          <a:lstStyle/>
          <a:p>
            <a:r>
              <a:rPr lang="sv-SE" sz="3600" b="0" dirty="0" err="1" smtClean="0">
                <a:latin typeface="Verdana" pitchFamily="34" charset="0"/>
              </a:rPr>
              <a:t>Decayed</a:t>
            </a:r>
            <a:r>
              <a:rPr lang="sv-SE" sz="3600" b="0" dirty="0" smtClean="0">
                <a:latin typeface="Verdana" pitchFamily="34" charset="0"/>
              </a:rPr>
              <a:t> and </a:t>
            </a:r>
            <a:r>
              <a:rPr lang="sv-SE" sz="3600" b="0" dirty="0" err="1" smtClean="0">
                <a:latin typeface="Verdana" pitchFamily="34" charset="0"/>
              </a:rPr>
              <a:t>filled</a:t>
            </a:r>
            <a:r>
              <a:rPr lang="sv-SE" sz="3600" b="0" dirty="0" smtClean="0">
                <a:latin typeface="Verdana" pitchFamily="34" charset="0"/>
              </a:rPr>
              <a:t> </a:t>
            </a:r>
            <a:r>
              <a:rPr lang="sv-SE" sz="3600" b="0" dirty="0" err="1" smtClean="0">
                <a:latin typeface="Verdana" pitchFamily="34" charset="0"/>
              </a:rPr>
              <a:t>teeth</a:t>
            </a:r>
            <a:r>
              <a:rPr lang="sv-SE" sz="3600" b="0" dirty="0" smtClean="0">
                <a:latin typeface="Verdana" pitchFamily="34" charset="0"/>
              </a:rPr>
              <a:t> in 12-year </a:t>
            </a:r>
            <a:r>
              <a:rPr lang="sv-SE" sz="3600" b="0" dirty="0" err="1" smtClean="0">
                <a:latin typeface="Verdana" pitchFamily="34" charset="0"/>
              </a:rPr>
              <a:t>olds</a:t>
            </a:r>
            <a:endParaRPr lang="en-US" sz="3600" b="0" dirty="0">
              <a:latin typeface="Verdana" pitchFamily="34" charset="0"/>
            </a:endParaRPr>
          </a:p>
        </p:txBody>
      </p:sp>
      <p:sp>
        <p:nvSpPr>
          <p:cNvPr id="22" name="Platshållare för datum 4"/>
          <p:cNvSpPr txBox="1">
            <a:spLocks/>
          </p:cNvSpPr>
          <p:nvPr/>
        </p:nvSpPr>
        <p:spPr>
          <a:xfrm>
            <a:off x="7019956" y="6671094"/>
            <a:ext cx="2133600" cy="214290"/>
          </a:xfrm>
          <a:prstGeom prst="rect">
            <a:avLst/>
          </a:prstGeom>
          <a:noFill/>
          <a:ln>
            <a:noFill/>
          </a:ln>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070726-1A07-684B-91A8-C2E9B77C0449}" type="datetime1">
              <a:rPr kumimoji="0" lang="sv-SE" sz="9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2012-06-11</a:t>
            </a:fld>
            <a:endParaRPr kumimoji="0" lang="sv-SE" sz="9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1056256366"/>
              </p:ext>
            </p:extLst>
          </p:nvPr>
        </p:nvGraphicFramePr>
        <p:xfrm>
          <a:off x="481400" y="1700808"/>
          <a:ext cx="776344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p:cNvSpPr txBox="1">
            <a:spLocks noChangeArrowheads="1"/>
          </p:cNvSpPr>
          <p:nvPr/>
        </p:nvSpPr>
        <p:spPr bwMode="auto">
          <a:xfrm>
            <a:off x="323850" y="2205038"/>
            <a:ext cx="646331" cy="369332"/>
          </a:xfrm>
          <a:prstGeom prst="rect">
            <a:avLst/>
          </a:prstGeom>
          <a:noFill/>
          <a:ln w="12700">
            <a:noFill/>
            <a:miter lim="800000"/>
            <a:headEnd type="none" w="sm" len="sm"/>
            <a:tailEnd type="none" w="sm" len="sm"/>
          </a:ln>
          <a:effectLst/>
        </p:spPr>
        <p:txBody>
          <a:bodyPr wrap="none">
            <a:spAutoFit/>
          </a:bodyPr>
          <a:lstStyle/>
          <a:p>
            <a:pPr eaLnBrk="0" hangingPunct="0"/>
            <a:r>
              <a:rPr lang="sv-SE" sz="1800" dirty="0" smtClean="0">
                <a:solidFill>
                  <a:schemeClr val="tx1"/>
                </a:solidFill>
                <a:latin typeface="Verdana" pitchFamily="34" charset="0"/>
              </a:rPr>
              <a:t>DFT</a:t>
            </a:r>
            <a:endParaRPr lang="en-US" sz="1800" dirty="0">
              <a:solidFill>
                <a:schemeClr val="tx1"/>
              </a:solidFill>
              <a:latin typeface="Verdana" pitchFamily="34" charset="0"/>
            </a:endParaRPr>
          </a:p>
        </p:txBody>
      </p:sp>
    </p:spTree>
    <p:extLst>
      <p:ext uri="{BB962C8B-B14F-4D97-AF65-F5344CB8AC3E}">
        <p14:creationId xmlns:p14="http://schemas.microsoft.com/office/powerpoint/2010/main" val="4208303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2008" y="260648"/>
            <a:ext cx="7772400" cy="1143000"/>
          </a:xfrm>
        </p:spPr>
        <p:txBody>
          <a:bodyPr/>
          <a:lstStyle/>
          <a:p>
            <a:r>
              <a:rPr lang="sv-SE" sz="3600" b="0" dirty="0" smtClean="0">
                <a:latin typeface="Verdana"/>
                <a:cs typeface="Verdana"/>
              </a:rPr>
              <a:t>Change in </a:t>
            </a:r>
            <a:r>
              <a:rPr lang="sv-SE" sz="3600" b="0" dirty="0" err="1" smtClean="0">
                <a:latin typeface="Verdana"/>
                <a:cs typeface="Verdana"/>
              </a:rPr>
              <a:t>significant</a:t>
            </a:r>
            <a:r>
              <a:rPr lang="sv-SE" sz="3600" b="0" dirty="0" smtClean="0">
                <a:latin typeface="Verdana"/>
                <a:cs typeface="Verdana"/>
              </a:rPr>
              <a:t> </a:t>
            </a:r>
            <a:r>
              <a:rPr lang="sv-SE" sz="3600" b="0" dirty="0" err="1" smtClean="0">
                <a:latin typeface="Verdana"/>
                <a:cs typeface="Verdana"/>
              </a:rPr>
              <a:t>caries</a:t>
            </a:r>
            <a:r>
              <a:rPr lang="sv-SE" sz="3600" b="0" dirty="0" smtClean="0">
                <a:latin typeface="Verdana"/>
                <a:cs typeface="Verdana"/>
              </a:rPr>
              <a:t> index in 12-year </a:t>
            </a:r>
            <a:r>
              <a:rPr lang="sv-SE" sz="3600" b="0" dirty="0" err="1" smtClean="0">
                <a:latin typeface="Verdana"/>
                <a:cs typeface="Verdana"/>
              </a:rPr>
              <a:t>olds</a:t>
            </a:r>
            <a:r>
              <a:rPr lang="sv-SE" sz="3600" b="0" dirty="0" smtClean="0">
                <a:latin typeface="Verdana"/>
                <a:cs typeface="Verdana"/>
              </a:rPr>
              <a:t> </a:t>
            </a:r>
            <a:endParaRPr lang="sv-SE" sz="3600" b="0" dirty="0">
              <a:latin typeface="Verdana"/>
              <a:cs typeface="Verdana"/>
            </a:endParaRPr>
          </a:p>
        </p:txBody>
      </p:sp>
      <p:sp>
        <p:nvSpPr>
          <p:cNvPr id="4" name="V-form 3"/>
          <p:cNvSpPr/>
          <p:nvPr/>
        </p:nvSpPr>
        <p:spPr bwMode="auto">
          <a:xfrm>
            <a:off x="971600" y="3284984"/>
            <a:ext cx="1584176" cy="988688"/>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sp>
        <p:nvSpPr>
          <p:cNvPr id="5" name="V-form 4"/>
          <p:cNvSpPr/>
          <p:nvPr/>
        </p:nvSpPr>
        <p:spPr bwMode="auto">
          <a:xfrm>
            <a:off x="2699792" y="3284984"/>
            <a:ext cx="1584176" cy="988688"/>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sp>
        <p:nvSpPr>
          <p:cNvPr id="6" name="V-form 5"/>
          <p:cNvSpPr/>
          <p:nvPr/>
        </p:nvSpPr>
        <p:spPr bwMode="auto">
          <a:xfrm>
            <a:off x="4427984" y="3284984"/>
            <a:ext cx="1584176" cy="988688"/>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sp>
        <p:nvSpPr>
          <p:cNvPr id="7" name="V-form 6"/>
          <p:cNvSpPr/>
          <p:nvPr/>
        </p:nvSpPr>
        <p:spPr bwMode="auto">
          <a:xfrm>
            <a:off x="6084168" y="3284984"/>
            <a:ext cx="1584176" cy="988688"/>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sp>
        <p:nvSpPr>
          <p:cNvPr id="9" name="textruta 8"/>
          <p:cNvSpPr txBox="1"/>
          <p:nvPr/>
        </p:nvSpPr>
        <p:spPr>
          <a:xfrm>
            <a:off x="899592" y="2492896"/>
            <a:ext cx="6378669" cy="584776"/>
          </a:xfrm>
          <a:prstGeom prst="rect">
            <a:avLst/>
          </a:prstGeom>
          <a:noFill/>
        </p:spPr>
        <p:txBody>
          <a:bodyPr wrap="none" rtlCol="0">
            <a:spAutoFit/>
          </a:bodyPr>
          <a:lstStyle/>
          <a:p>
            <a:r>
              <a:rPr lang="sv-SE" sz="3200" dirty="0" smtClean="0">
                <a:latin typeface="Verdana"/>
                <a:cs typeface="Verdana"/>
              </a:rPr>
              <a:t>1997    2000     2005     2008</a:t>
            </a:r>
            <a:endParaRPr lang="sv-SE" sz="3200" dirty="0">
              <a:latin typeface="Verdana"/>
              <a:cs typeface="Verdana"/>
            </a:endParaRPr>
          </a:p>
        </p:txBody>
      </p:sp>
      <p:sp>
        <p:nvSpPr>
          <p:cNvPr id="10" name="textruta 9"/>
          <p:cNvSpPr txBox="1"/>
          <p:nvPr/>
        </p:nvSpPr>
        <p:spPr>
          <a:xfrm>
            <a:off x="1051992" y="4572416"/>
            <a:ext cx="6187111" cy="584776"/>
          </a:xfrm>
          <a:prstGeom prst="rect">
            <a:avLst/>
          </a:prstGeom>
          <a:noFill/>
        </p:spPr>
        <p:txBody>
          <a:bodyPr wrap="none" rtlCol="0">
            <a:spAutoFit/>
          </a:bodyPr>
          <a:lstStyle/>
          <a:p>
            <a:r>
              <a:rPr lang="sv-SE" sz="3200" dirty="0" smtClean="0">
                <a:latin typeface="Verdana"/>
                <a:cs typeface="Verdana"/>
              </a:rPr>
              <a:t>2.8       2.7        2.9        2.5</a:t>
            </a:r>
            <a:endParaRPr lang="sv-SE" sz="3200" dirty="0">
              <a:latin typeface="Verdana"/>
              <a:cs typeface="Verdana"/>
            </a:endParaRPr>
          </a:p>
        </p:txBody>
      </p:sp>
      <p:sp>
        <p:nvSpPr>
          <p:cNvPr id="11" name="textruta 10"/>
          <p:cNvSpPr txBox="1"/>
          <p:nvPr/>
        </p:nvSpPr>
        <p:spPr>
          <a:xfrm>
            <a:off x="1110111" y="5775647"/>
            <a:ext cx="6630241" cy="461665"/>
          </a:xfrm>
          <a:prstGeom prst="rect">
            <a:avLst/>
          </a:prstGeom>
          <a:noFill/>
        </p:spPr>
        <p:txBody>
          <a:bodyPr wrap="none" rtlCol="0">
            <a:spAutoFit/>
          </a:bodyPr>
          <a:lstStyle/>
          <a:p>
            <a:r>
              <a:rPr lang="sv-SE" dirty="0" smtClean="0">
                <a:latin typeface="Verdana"/>
                <a:cs typeface="Verdana"/>
              </a:rPr>
              <a:t>1/3 </a:t>
            </a:r>
            <a:r>
              <a:rPr lang="sv-SE" dirty="0" err="1" smtClean="0">
                <a:latin typeface="Verdana"/>
                <a:cs typeface="Verdana"/>
              </a:rPr>
              <a:t>of</a:t>
            </a:r>
            <a:r>
              <a:rPr lang="sv-SE" dirty="0" smtClean="0">
                <a:latin typeface="Verdana"/>
                <a:cs typeface="Verdana"/>
              </a:rPr>
              <a:t> population </a:t>
            </a:r>
            <a:r>
              <a:rPr lang="sv-SE" dirty="0" err="1" smtClean="0">
                <a:latin typeface="Verdana"/>
                <a:cs typeface="Verdana"/>
              </a:rPr>
              <a:t>with</a:t>
            </a:r>
            <a:r>
              <a:rPr lang="sv-SE" dirty="0" smtClean="0">
                <a:latin typeface="Verdana"/>
                <a:cs typeface="Verdana"/>
              </a:rPr>
              <a:t> </a:t>
            </a:r>
            <a:r>
              <a:rPr lang="sv-SE" dirty="0" err="1" smtClean="0">
                <a:latin typeface="Verdana"/>
                <a:cs typeface="Verdana"/>
              </a:rPr>
              <a:t>highest</a:t>
            </a:r>
            <a:r>
              <a:rPr lang="sv-SE" dirty="0" smtClean="0">
                <a:latin typeface="Verdana"/>
                <a:cs typeface="Verdana"/>
              </a:rPr>
              <a:t> </a:t>
            </a:r>
            <a:r>
              <a:rPr lang="sv-SE" dirty="0" err="1" smtClean="0">
                <a:latin typeface="Verdana"/>
                <a:cs typeface="Verdana"/>
              </a:rPr>
              <a:t>prevalence</a:t>
            </a:r>
            <a:endParaRPr lang="sv-SE" dirty="0">
              <a:latin typeface="Verdana"/>
              <a:cs typeface="Verdana"/>
            </a:endParaRPr>
          </a:p>
        </p:txBody>
      </p:sp>
    </p:spTree>
    <p:extLst>
      <p:ext uri="{BB962C8B-B14F-4D97-AF65-F5344CB8AC3E}">
        <p14:creationId xmlns:p14="http://schemas.microsoft.com/office/powerpoint/2010/main" val="8658444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title" idx="4294967295"/>
          </p:nvPr>
        </p:nvSpPr>
        <p:spPr>
          <a:xfrm>
            <a:off x="540196" y="260648"/>
            <a:ext cx="8496300" cy="1143000"/>
          </a:xfrm>
        </p:spPr>
        <p:txBody>
          <a:bodyPr/>
          <a:lstStyle/>
          <a:p>
            <a:pPr eaLnBrk="1" hangingPunct="1">
              <a:defRPr/>
            </a:pPr>
            <a:r>
              <a:rPr lang="sv-SE" sz="3600" b="0" dirty="0" smtClean="0">
                <a:latin typeface="Verdana" charset="0"/>
                <a:cs typeface="+mj-cs"/>
              </a:rPr>
              <a:t>4-year old </a:t>
            </a:r>
            <a:r>
              <a:rPr lang="sv-SE" sz="3600" b="0" dirty="0" err="1" smtClean="0">
                <a:latin typeface="Verdana" charset="0"/>
                <a:cs typeface="+mj-cs"/>
              </a:rPr>
              <a:t>children</a:t>
            </a:r>
            <a:r>
              <a:rPr lang="sv-SE" sz="3600" b="0" dirty="0" smtClean="0">
                <a:latin typeface="Verdana" charset="0"/>
                <a:cs typeface="+mj-cs"/>
              </a:rPr>
              <a:t> with </a:t>
            </a:r>
            <a:br>
              <a:rPr lang="sv-SE" sz="3600" b="0" dirty="0" smtClean="0">
                <a:latin typeface="Verdana" charset="0"/>
                <a:cs typeface="+mj-cs"/>
              </a:rPr>
            </a:br>
            <a:r>
              <a:rPr lang="sv-SE" sz="3600" b="0" dirty="0" smtClean="0">
                <a:latin typeface="Verdana" charset="0"/>
                <a:cs typeface="+mj-cs"/>
              </a:rPr>
              <a:t>dental </a:t>
            </a:r>
            <a:r>
              <a:rPr lang="sv-SE" sz="3600" b="0" dirty="0" err="1" smtClean="0">
                <a:latin typeface="Verdana" charset="0"/>
                <a:cs typeface="+mj-cs"/>
              </a:rPr>
              <a:t>caries</a:t>
            </a:r>
            <a:endParaRPr lang="sv-SE" sz="3600" b="0" dirty="0" smtClean="0">
              <a:latin typeface="Verdana" charset="0"/>
              <a:cs typeface="+mj-cs"/>
            </a:endParaRPr>
          </a:p>
        </p:txBody>
      </p:sp>
      <p:sp>
        <p:nvSpPr>
          <p:cNvPr id="145412" name="Text Box 4"/>
          <p:cNvSpPr txBox="1">
            <a:spLocks noChangeArrowheads="1"/>
          </p:cNvSpPr>
          <p:nvPr/>
        </p:nvSpPr>
        <p:spPr bwMode="auto">
          <a:xfrm rot="16200000">
            <a:off x="-1237675" y="3762961"/>
            <a:ext cx="3459600" cy="338554"/>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20000"/>
              </a:spcBef>
              <a:buClr>
                <a:schemeClr val="hlink"/>
              </a:buClr>
              <a:buSzPct val="75000"/>
              <a:buFont typeface="Monotype Sorts" charset="0"/>
              <a:buNone/>
              <a:defRPr/>
            </a:pPr>
            <a:r>
              <a:rPr lang="sv-SE" sz="1600" dirty="0">
                <a:latin typeface="Verdana" charset="0"/>
                <a:cs typeface="+mn-cs"/>
              </a:rPr>
              <a:t>% </a:t>
            </a:r>
            <a:r>
              <a:rPr lang="sv-SE" sz="1600" dirty="0" smtClean="0">
                <a:latin typeface="Verdana" charset="0"/>
              </a:rPr>
              <a:t>of </a:t>
            </a:r>
            <a:r>
              <a:rPr lang="sv-SE" sz="1600" dirty="0" err="1" smtClean="0">
                <a:latin typeface="Verdana" charset="0"/>
              </a:rPr>
              <a:t>children</a:t>
            </a:r>
            <a:r>
              <a:rPr lang="sv-SE" sz="1600" dirty="0" smtClean="0">
                <a:latin typeface="Verdana" charset="0"/>
              </a:rPr>
              <a:t> with dental </a:t>
            </a:r>
            <a:r>
              <a:rPr lang="sv-SE" sz="1600" dirty="0" err="1" smtClean="0">
                <a:latin typeface="Verdana" charset="0"/>
              </a:rPr>
              <a:t>caries</a:t>
            </a:r>
            <a:endParaRPr lang="sv-SE" sz="1600" dirty="0">
              <a:latin typeface="Verdana" charset="0"/>
              <a:cs typeface="+mn-cs"/>
            </a:endParaRPr>
          </a:p>
        </p:txBody>
      </p:sp>
      <p:sp>
        <p:nvSpPr>
          <p:cNvPr id="145415" name="Text Box 7"/>
          <p:cNvSpPr txBox="1">
            <a:spLocks noChangeArrowheads="1"/>
          </p:cNvSpPr>
          <p:nvPr/>
        </p:nvSpPr>
        <p:spPr bwMode="auto">
          <a:xfrm>
            <a:off x="4724675" y="6536377"/>
            <a:ext cx="4311821" cy="276999"/>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20000"/>
              </a:spcBef>
              <a:buClr>
                <a:schemeClr val="hlink"/>
              </a:buClr>
              <a:buSzPct val="75000"/>
              <a:buFont typeface="Monotype Sorts" charset="0"/>
              <a:buNone/>
              <a:defRPr/>
            </a:pPr>
            <a:r>
              <a:rPr lang="sv-SE" sz="1200" dirty="0" err="1">
                <a:latin typeface="Verdana" charset="0"/>
                <a:cs typeface="+mn-cs"/>
              </a:rPr>
              <a:t>Stecksén</a:t>
            </a:r>
            <a:r>
              <a:rPr lang="sv-SE" sz="1200" dirty="0">
                <a:latin typeface="Verdana" charset="0"/>
                <a:cs typeface="+mn-cs"/>
              </a:rPr>
              <a:t>-Blicks C et al. </a:t>
            </a:r>
            <a:r>
              <a:rPr lang="sv-SE" sz="1200" dirty="0" err="1">
                <a:latin typeface="Verdana" charset="0"/>
                <a:cs typeface="+mn-cs"/>
              </a:rPr>
              <a:t>Caries</a:t>
            </a:r>
            <a:r>
              <a:rPr lang="sv-SE" sz="1200" dirty="0">
                <a:latin typeface="Verdana" charset="0"/>
                <a:cs typeface="+mn-cs"/>
              </a:rPr>
              <a:t> Res 2008;18:317-324</a:t>
            </a:r>
          </a:p>
        </p:txBody>
      </p:sp>
      <p:graphicFrame>
        <p:nvGraphicFramePr>
          <p:cNvPr id="13" name="Diagram 12"/>
          <p:cNvGraphicFramePr>
            <a:graphicFrameLocks/>
          </p:cNvGraphicFramePr>
          <p:nvPr/>
        </p:nvGraphicFramePr>
        <p:xfrm>
          <a:off x="899592" y="1484313"/>
          <a:ext cx="7344816" cy="4680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953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KI_mall">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Standardformgivni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KI_mall</Template>
  <TotalTime>9691</TotalTime>
  <Words>2726</Words>
  <Application>Microsoft Macintosh PowerPoint</Application>
  <PresentationFormat>Bildspel på skärmen (4:3)</PresentationFormat>
  <Paragraphs>338</Paragraphs>
  <Slides>51</Slides>
  <Notes>20</Notes>
  <HiddenSlides>0</HiddenSlides>
  <MMClips>0</MMClips>
  <ScaleCrop>false</ScaleCrop>
  <HeadingPairs>
    <vt:vector size="6" baseType="variant">
      <vt:variant>
        <vt:lpstr>Tema</vt:lpstr>
      </vt:variant>
      <vt:variant>
        <vt:i4>1</vt:i4>
      </vt:variant>
      <vt:variant>
        <vt:lpstr>Serverprogram för OLE-inbäddning</vt:lpstr>
      </vt:variant>
      <vt:variant>
        <vt:i4>3</vt:i4>
      </vt:variant>
      <vt:variant>
        <vt:lpstr>Bildrubriker</vt:lpstr>
      </vt:variant>
      <vt:variant>
        <vt:i4>51</vt:i4>
      </vt:variant>
    </vt:vector>
  </HeadingPairs>
  <TitlesOfParts>
    <vt:vector size="55" baseType="lpstr">
      <vt:lpstr>KI_mall</vt:lpstr>
      <vt:lpstr>Kalkylblad</vt:lpstr>
      <vt:lpstr>Diagram</vt:lpstr>
      <vt:lpstr>Worksheet</vt:lpstr>
      <vt:lpstr>Child maltreatment – a dental perspective and clinical features</vt:lpstr>
      <vt:lpstr>Dental health care a ”new” arena for child protection</vt:lpstr>
      <vt:lpstr>Outline of the presentation</vt:lpstr>
      <vt:lpstr>Organization of dental  care for children and adolecents</vt:lpstr>
      <vt:lpstr>Oral health in children  and adolescents - goals</vt:lpstr>
      <vt:lpstr>Organization of dental care  for children and adolescents</vt:lpstr>
      <vt:lpstr>Decayed and filled teeth in 12-year olds</vt:lpstr>
      <vt:lpstr>Change in significant caries index in 12-year olds </vt:lpstr>
      <vt:lpstr>4-year old children with  dental caries</vt:lpstr>
      <vt:lpstr>PowerPoint-presentation</vt:lpstr>
      <vt:lpstr>Caries prevalence at 5 years of age</vt:lpstr>
      <vt:lpstr>Organization of dental care  for children and adolescents</vt:lpstr>
      <vt:lpstr>Lifestyle and risk for  oral diseases</vt:lpstr>
      <vt:lpstr>In dental health care you  can meet children who</vt:lpstr>
      <vt:lpstr>PowerPoint-presentation</vt:lpstr>
      <vt:lpstr>Outline of the presentation</vt:lpstr>
      <vt:lpstr>Child maltreatment</vt:lpstr>
      <vt:lpstr>PowerPoint-presentation</vt:lpstr>
      <vt:lpstr>PowerPoint-presentation</vt:lpstr>
      <vt:lpstr>Time trends in parental  violence towards children in Sweden</vt:lpstr>
      <vt:lpstr>Time trends in parental  violence towards children in Sweden</vt:lpstr>
      <vt:lpstr>Time trends in parental  violence towards children in Sweden</vt:lpstr>
      <vt:lpstr>Accumulation of risk  factors for child physical abuse </vt:lpstr>
      <vt:lpstr>Corporal punishment and  other humiliating behavior towards children in Sweden</vt:lpstr>
      <vt:lpstr>Corporal punishment and  other humiliating behavior towards children in Sweden</vt:lpstr>
      <vt:lpstr>Outline of the presentation</vt:lpstr>
      <vt:lpstr>Consequences of child  abuse and deglect</vt:lpstr>
      <vt:lpstr>Tentative model for early childhood stress and disease </vt:lpstr>
      <vt:lpstr>Outline of the presentation</vt:lpstr>
      <vt:lpstr>Why should dental professionals  be involved in child protection</vt:lpstr>
      <vt:lpstr>Sources of reports to child protection servicces in the USA</vt:lpstr>
      <vt:lpstr>PowerPoint-presentation</vt:lpstr>
      <vt:lpstr>PowerPoint-presentation</vt:lpstr>
      <vt:lpstr>Child abuse – multi-professional responsibility </vt:lpstr>
      <vt:lpstr>Developments in Sweden   child protection and dentistry</vt:lpstr>
      <vt:lpstr>Swedish Dental Association</vt:lpstr>
      <vt:lpstr>When parents do not take their children to dental care</vt:lpstr>
      <vt:lpstr>Letter to parent</vt:lpstr>
      <vt:lpstr>Kvist et al. Swed Dent J 2012;36:15-23</vt:lpstr>
      <vt:lpstr>PowerPoint-presentation</vt:lpstr>
      <vt:lpstr>Assumed reasons why parents fail to bring their child to dental appointments </vt:lpstr>
      <vt:lpstr>Clinical guidelines on  child abuse and neglect</vt:lpstr>
      <vt:lpstr>www.cpdt.org.uk</vt:lpstr>
      <vt:lpstr>Outline of the presentation</vt:lpstr>
      <vt:lpstr>Child abuse and neglect in undergraduate and continuing dental education   </vt:lpstr>
      <vt:lpstr>Curriculum guidelines</vt:lpstr>
      <vt:lpstr>Competencies</vt:lpstr>
      <vt:lpstr>Child abuse and neglect in undergraduate and continuing dental education   </vt:lpstr>
      <vt:lpstr>PowerPoint-presentation</vt:lpstr>
      <vt:lpstr>PowerPoint-presentation</vt:lpstr>
      <vt:lpstr>PowerPoint-presentation</vt:lpstr>
    </vt:vector>
  </TitlesOfParts>
  <Company>Karolinska Institutet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Doktorandseminarie   Barn och ungdomar som far illa-  tandvårdens roll i omhändertagande och behandling </dc:title>
  <dc:creator>tha</dc:creator>
  <cp:lastModifiedBy>Göran Dahllöf</cp:lastModifiedBy>
  <cp:revision>162</cp:revision>
  <cp:lastPrinted>2005-09-23T14:22:03Z</cp:lastPrinted>
  <dcterms:created xsi:type="dcterms:W3CDTF">2012-03-06T08:21:21Z</dcterms:created>
  <dcterms:modified xsi:type="dcterms:W3CDTF">2012-06-11T06:50:53Z</dcterms:modified>
</cp:coreProperties>
</file>