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xls" ContentType="application/vnd.ms-exce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commentAuthors.xml" ContentType="application/vnd.openxmlformats-officedocument.presentationml.commentAuthor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Default Extension="vml" ContentType="application/vnd.openxmlformats-officedocument.vmlDrawing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279" r:id="rId2"/>
    <p:sldId id="414" r:id="rId3"/>
    <p:sldId id="322" r:id="rId4"/>
    <p:sldId id="390" r:id="rId5"/>
    <p:sldId id="378" r:id="rId6"/>
    <p:sldId id="380" r:id="rId7"/>
    <p:sldId id="343" r:id="rId8"/>
    <p:sldId id="425" r:id="rId9"/>
    <p:sldId id="424" r:id="rId10"/>
    <p:sldId id="427" r:id="rId11"/>
    <p:sldId id="368" r:id="rId12"/>
    <p:sldId id="344" r:id="rId13"/>
    <p:sldId id="324" r:id="rId14"/>
    <p:sldId id="366" r:id="rId15"/>
    <p:sldId id="415" r:id="rId16"/>
    <p:sldId id="382" r:id="rId17"/>
    <p:sldId id="438" r:id="rId18"/>
    <p:sldId id="439" r:id="rId19"/>
    <p:sldId id="441" r:id="rId20"/>
    <p:sldId id="442" r:id="rId21"/>
    <p:sldId id="443" r:id="rId22"/>
    <p:sldId id="418" r:id="rId23"/>
    <p:sldId id="404" r:id="rId24"/>
    <p:sldId id="430" r:id="rId25"/>
    <p:sldId id="388" r:id="rId26"/>
    <p:sldId id="387" r:id="rId27"/>
    <p:sldId id="406" r:id="rId28"/>
    <p:sldId id="398" r:id="rId29"/>
    <p:sldId id="436" r:id="rId30"/>
    <p:sldId id="435" r:id="rId31"/>
    <p:sldId id="305" r:id="rId32"/>
  </p:sldIdLst>
  <p:sldSz cx="9144000" cy="6858000" type="screen4x3"/>
  <p:notesSz cx="6669088" cy="9774238"/>
  <p:defaultTextStyle>
    <a:defPPr>
      <a:defRPr lang="sv-SE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ha" initials="t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FF9"/>
    <a:srgbClr val="FFE5F5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67" d="100"/>
          <a:sy n="67" d="100"/>
        </p:scale>
        <p:origin x="-124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10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889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889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AF69BD-5334-4B5C-915B-433D5991B7A2}" type="datetimeFigureOut">
              <a:rPr lang="sv-SE" smtClean="0"/>
              <a:pPr/>
              <a:t>2012-06-11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283700"/>
            <a:ext cx="2889250" cy="4889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778250" y="9283700"/>
            <a:ext cx="2889250" cy="4889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67232E-4506-441B-A0E5-C7C4E5D1F2B1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6115161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938" cy="48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150" y="0"/>
            <a:ext cx="2889938" cy="48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2175" y="733425"/>
            <a:ext cx="4884738" cy="36655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212" y="4642763"/>
            <a:ext cx="4890665" cy="43984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85526"/>
            <a:ext cx="2889938" cy="48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150" y="9285526"/>
            <a:ext cx="2889938" cy="48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FDE8647B-D5BD-4289-865C-711CE506B59A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32017684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sv-SE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To </a:t>
            </a:r>
            <a:r>
              <a:rPr lang="sv-SE" dirty="0" err="1" smtClean="0"/>
              <a:t>distinguish</a:t>
            </a:r>
            <a:r>
              <a:rPr lang="sv-SE" baseline="0" dirty="0" smtClean="0"/>
              <a:t> </a:t>
            </a:r>
            <a:r>
              <a:rPr lang="sv-SE" baseline="0" dirty="0" err="1" smtClean="0"/>
              <a:t>physical</a:t>
            </a:r>
            <a:r>
              <a:rPr lang="sv-SE" baseline="0" dirty="0" smtClean="0"/>
              <a:t> </a:t>
            </a:r>
            <a:r>
              <a:rPr lang="sv-SE" baseline="0" dirty="0" err="1" smtClean="0"/>
              <a:t>abuse</a:t>
            </a:r>
            <a:r>
              <a:rPr lang="sv-SE" baseline="0" dirty="0" smtClean="0"/>
              <a:t> from a normal trauma </a:t>
            </a:r>
            <a:r>
              <a:rPr lang="sv-SE" baseline="0" dirty="0" err="1" smtClean="0"/>
              <a:t>there</a:t>
            </a:r>
            <a:r>
              <a:rPr lang="sv-SE" baseline="0" dirty="0" smtClean="0"/>
              <a:t> are </a:t>
            </a:r>
            <a:r>
              <a:rPr lang="sv-SE" baseline="0" dirty="0" err="1" smtClean="0"/>
              <a:t>some</a:t>
            </a:r>
            <a:r>
              <a:rPr lang="sv-SE" baseline="0" dirty="0" smtClean="0"/>
              <a:t> </a:t>
            </a:r>
            <a:r>
              <a:rPr lang="sv-SE" baseline="0" dirty="0" err="1" smtClean="0"/>
              <a:t>important</a:t>
            </a:r>
            <a:r>
              <a:rPr lang="sv-SE" baseline="0" dirty="0" smtClean="0"/>
              <a:t> hallmarks that </a:t>
            </a:r>
            <a:r>
              <a:rPr lang="sv-SE" baseline="0" dirty="0" err="1" smtClean="0"/>
              <a:t>always</a:t>
            </a:r>
            <a:r>
              <a:rPr lang="sv-SE" baseline="0" dirty="0" smtClean="0"/>
              <a:t> </a:t>
            </a:r>
            <a:r>
              <a:rPr lang="sv-SE" baseline="0" dirty="0" err="1" smtClean="0"/>
              <a:t>should</a:t>
            </a:r>
            <a:r>
              <a:rPr lang="sv-SE" baseline="0" dirty="0" smtClean="0"/>
              <a:t> be </a:t>
            </a:r>
            <a:r>
              <a:rPr lang="sv-SE" baseline="0" dirty="0" err="1" smtClean="0"/>
              <a:t>considered</a:t>
            </a:r>
            <a:r>
              <a:rPr lang="sv-SE" baseline="0" dirty="0" smtClean="0"/>
              <a:t> </a:t>
            </a:r>
            <a:r>
              <a:rPr lang="sv-SE" baseline="0" dirty="0" err="1" smtClean="0"/>
              <a:t>whenever</a:t>
            </a:r>
            <a:r>
              <a:rPr lang="sv-SE" baseline="0" dirty="0" smtClean="0"/>
              <a:t> a </a:t>
            </a:r>
            <a:r>
              <a:rPr lang="sv-SE" baseline="0" dirty="0" err="1" smtClean="0"/>
              <a:t>child</a:t>
            </a:r>
            <a:r>
              <a:rPr lang="sv-SE" baseline="0" dirty="0" smtClean="0"/>
              <a:t> </a:t>
            </a:r>
            <a:r>
              <a:rPr lang="sv-SE" baseline="0" dirty="0" err="1" smtClean="0"/>
              <a:t>enters</a:t>
            </a:r>
            <a:r>
              <a:rPr lang="sv-SE" baseline="0" dirty="0" smtClean="0"/>
              <a:t> the dental </a:t>
            </a:r>
            <a:r>
              <a:rPr lang="sv-SE" baseline="0" dirty="0" err="1" smtClean="0"/>
              <a:t>clinic</a:t>
            </a:r>
            <a:r>
              <a:rPr lang="sv-SE" baseline="0" dirty="0" smtClean="0"/>
              <a:t> with a </a:t>
            </a:r>
            <a:r>
              <a:rPr lang="sv-SE" baseline="0" dirty="0" err="1" smtClean="0"/>
              <a:t>traumatic</a:t>
            </a:r>
            <a:r>
              <a:rPr lang="sv-SE" baseline="0" dirty="0" smtClean="0"/>
              <a:t> </a:t>
            </a:r>
            <a:r>
              <a:rPr lang="sv-SE" baseline="0" dirty="0" err="1" smtClean="0"/>
              <a:t>injury</a:t>
            </a:r>
            <a:r>
              <a:rPr lang="sv-SE" baseline="0" dirty="0" smtClean="0"/>
              <a:t>.</a:t>
            </a:r>
          </a:p>
          <a:p>
            <a:r>
              <a:rPr lang="sv-SE" baseline="0" dirty="0" err="1" smtClean="0"/>
              <a:t>What</a:t>
            </a:r>
            <a:r>
              <a:rPr lang="sv-SE" baseline="0" dirty="0" smtClean="0"/>
              <a:t> is the story </a:t>
            </a:r>
            <a:r>
              <a:rPr lang="sv-SE" baseline="0" dirty="0" err="1" smtClean="0"/>
              <a:t>behind</a:t>
            </a:r>
            <a:r>
              <a:rPr lang="sv-SE" baseline="0" dirty="0" smtClean="0"/>
              <a:t>? </a:t>
            </a:r>
            <a:r>
              <a:rPr lang="sv-SE" baseline="0" dirty="0" err="1" smtClean="0"/>
              <a:t>If</a:t>
            </a:r>
            <a:r>
              <a:rPr lang="sv-SE" baseline="0" dirty="0" smtClean="0"/>
              <a:t> it is a </a:t>
            </a:r>
            <a:r>
              <a:rPr lang="sv-SE" baseline="0" dirty="0" err="1" smtClean="0"/>
              <a:t>older</a:t>
            </a:r>
            <a:r>
              <a:rPr lang="sv-SE" baseline="0" dirty="0" smtClean="0"/>
              <a:t> </a:t>
            </a:r>
            <a:r>
              <a:rPr lang="sv-SE" baseline="0" dirty="0" err="1" smtClean="0"/>
              <a:t>child</a:t>
            </a:r>
            <a:r>
              <a:rPr lang="sv-SE" baseline="0" dirty="0" smtClean="0"/>
              <a:t> that </a:t>
            </a:r>
            <a:r>
              <a:rPr lang="sv-SE" baseline="0" dirty="0" err="1" smtClean="0"/>
              <a:t>can</a:t>
            </a:r>
            <a:r>
              <a:rPr lang="sv-SE" baseline="0" dirty="0" smtClean="0"/>
              <a:t> </a:t>
            </a:r>
            <a:r>
              <a:rPr lang="sv-SE" baseline="0" dirty="0" err="1" smtClean="0"/>
              <a:t>speak</a:t>
            </a:r>
            <a:r>
              <a:rPr lang="sv-SE" baseline="0" dirty="0" smtClean="0"/>
              <a:t> for </a:t>
            </a:r>
            <a:r>
              <a:rPr lang="sv-SE" baseline="0" dirty="0" err="1" smtClean="0"/>
              <a:t>themselves-</a:t>
            </a:r>
            <a:r>
              <a:rPr lang="sv-SE" baseline="0" dirty="0" smtClean="0"/>
              <a:t> </a:t>
            </a:r>
            <a:r>
              <a:rPr lang="sv-SE" baseline="0" dirty="0" err="1" smtClean="0"/>
              <a:t>do</a:t>
            </a:r>
            <a:r>
              <a:rPr lang="sv-SE" baseline="0" dirty="0" smtClean="0"/>
              <a:t> the </a:t>
            </a:r>
            <a:r>
              <a:rPr lang="sv-SE" baseline="0" dirty="0" err="1" smtClean="0"/>
              <a:t>parents</a:t>
            </a:r>
            <a:r>
              <a:rPr lang="sv-SE" baseline="0" dirty="0" smtClean="0"/>
              <a:t> history and the </a:t>
            </a:r>
            <a:r>
              <a:rPr lang="sv-SE" baseline="0" dirty="0" err="1" smtClean="0"/>
              <a:t>childs</a:t>
            </a:r>
            <a:r>
              <a:rPr lang="sv-SE" baseline="0" dirty="0" smtClean="0"/>
              <a:t> history </a:t>
            </a:r>
            <a:r>
              <a:rPr lang="sv-SE" baseline="0" dirty="0" err="1" smtClean="0"/>
              <a:t>coincide</a:t>
            </a:r>
            <a:r>
              <a:rPr lang="sv-SE" baseline="0" dirty="0" smtClean="0"/>
              <a:t>? Do </a:t>
            </a:r>
            <a:r>
              <a:rPr lang="sv-SE" baseline="0" dirty="0" err="1" smtClean="0"/>
              <a:t>they</a:t>
            </a:r>
            <a:r>
              <a:rPr lang="sv-SE" baseline="0" dirty="0" smtClean="0"/>
              <a:t> </a:t>
            </a:r>
            <a:r>
              <a:rPr lang="sv-SE" baseline="0" dirty="0" err="1" smtClean="0"/>
              <a:t>change</a:t>
            </a:r>
            <a:r>
              <a:rPr lang="sv-SE" baseline="0" dirty="0" smtClean="0"/>
              <a:t> </a:t>
            </a:r>
            <a:r>
              <a:rPr lang="sv-SE" baseline="0" dirty="0" err="1" smtClean="0"/>
              <a:t>their</a:t>
            </a:r>
            <a:r>
              <a:rPr lang="sv-SE" baseline="0" dirty="0" smtClean="0"/>
              <a:t> story </a:t>
            </a:r>
            <a:r>
              <a:rPr lang="sv-SE" baseline="0" dirty="0" err="1" smtClean="0"/>
              <a:t>when</a:t>
            </a:r>
            <a:r>
              <a:rPr lang="sv-SE" baseline="0" dirty="0" smtClean="0"/>
              <a:t> </a:t>
            </a:r>
            <a:r>
              <a:rPr lang="sv-SE" baseline="0" dirty="0" err="1" smtClean="0"/>
              <a:t>they</a:t>
            </a:r>
            <a:r>
              <a:rPr lang="sv-SE" baseline="0" dirty="0" smtClean="0"/>
              <a:t> </a:t>
            </a:r>
            <a:r>
              <a:rPr lang="sv-SE" baseline="0" dirty="0" err="1" smtClean="0"/>
              <a:t>repeat</a:t>
            </a:r>
            <a:r>
              <a:rPr lang="sv-SE" baseline="0" dirty="0" smtClean="0"/>
              <a:t> it? </a:t>
            </a:r>
            <a:r>
              <a:rPr lang="sv-SE" baseline="0" dirty="0" err="1" smtClean="0"/>
              <a:t>When</a:t>
            </a:r>
            <a:r>
              <a:rPr lang="sv-SE" baseline="0" dirty="0" smtClean="0"/>
              <a:t> </a:t>
            </a:r>
            <a:r>
              <a:rPr lang="sv-SE" baseline="0" dirty="0" err="1" smtClean="0"/>
              <a:t>did</a:t>
            </a:r>
            <a:r>
              <a:rPr lang="sv-SE" baseline="0" dirty="0" smtClean="0"/>
              <a:t> the trauma </a:t>
            </a:r>
            <a:r>
              <a:rPr lang="sv-SE" baseline="0" dirty="0" err="1" smtClean="0"/>
              <a:t>happen</a:t>
            </a:r>
            <a:r>
              <a:rPr lang="sv-SE" baseline="0" dirty="0" smtClean="0"/>
              <a:t>? Today? </a:t>
            </a:r>
            <a:r>
              <a:rPr lang="sv-SE" baseline="0" dirty="0" err="1" smtClean="0"/>
              <a:t>Yesterday</a:t>
            </a:r>
            <a:r>
              <a:rPr lang="sv-SE" baseline="0" dirty="0" smtClean="0"/>
              <a:t> or a </a:t>
            </a:r>
            <a:r>
              <a:rPr lang="sv-SE" baseline="0" dirty="0" err="1" smtClean="0"/>
              <a:t>week</a:t>
            </a:r>
            <a:r>
              <a:rPr lang="sv-SE" baseline="0" dirty="0" smtClean="0"/>
              <a:t> </a:t>
            </a:r>
            <a:r>
              <a:rPr lang="sv-SE" baseline="0" dirty="0" err="1" smtClean="0"/>
              <a:t>ago</a:t>
            </a:r>
            <a:r>
              <a:rPr lang="sv-SE" baseline="0" dirty="0" smtClean="0"/>
              <a:t>? </a:t>
            </a:r>
            <a:r>
              <a:rPr lang="sv-SE" baseline="0" dirty="0" err="1" smtClean="0"/>
              <a:t>Severe</a:t>
            </a:r>
            <a:r>
              <a:rPr lang="sv-SE" baseline="0" dirty="0" smtClean="0"/>
              <a:t> injuries like </a:t>
            </a:r>
            <a:r>
              <a:rPr lang="sv-SE" baseline="0" dirty="0" err="1" smtClean="0"/>
              <a:t>fractures</a:t>
            </a:r>
            <a:r>
              <a:rPr lang="sv-SE" baseline="0" dirty="0" smtClean="0"/>
              <a:t> and </a:t>
            </a:r>
            <a:r>
              <a:rPr lang="sv-SE" baseline="0" dirty="0" err="1" smtClean="0"/>
              <a:t>displacement</a:t>
            </a:r>
            <a:r>
              <a:rPr lang="sv-SE" baseline="0" dirty="0" smtClean="0"/>
              <a:t> of </a:t>
            </a:r>
            <a:r>
              <a:rPr lang="sv-SE" baseline="0" dirty="0" err="1" smtClean="0"/>
              <a:t>teeth</a:t>
            </a:r>
            <a:r>
              <a:rPr lang="sv-SE" baseline="0" dirty="0" smtClean="0"/>
              <a:t> </a:t>
            </a:r>
            <a:r>
              <a:rPr lang="sv-SE" baseline="0" dirty="0" err="1" smtClean="0"/>
              <a:t>should</a:t>
            </a:r>
            <a:r>
              <a:rPr lang="sv-SE" baseline="0" dirty="0" smtClean="0"/>
              <a:t> </a:t>
            </a:r>
            <a:r>
              <a:rPr lang="sv-SE" baseline="0" dirty="0" err="1" smtClean="0"/>
              <a:t>require</a:t>
            </a:r>
            <a:r>
              <a:rPr lang="sv-SE" baseline="0" dirty="0" smtClean="0"/>
              <a:t> </a:t>
            </a:r>
            <a:r>
              <a:rPr lang="sv-SE" baseline="0" dirty="0" err="1" smtClean="0"/>
              <a:t>immediate</a:t>
            </a:r>
            <a:r>
              <a:rPr lang="sv-SE" baseline="0" dirty="0" smtClean="0"/>
              <a:t> dental </a:t>
            </a:r>
            <a:r>
              <a:rPr lang="sv-SE" baseline="0" dirty="0" err="1" smtClean="0"/>
              <a:t>care</a:t>
            </a:r>
            <a:r>
              <a:rPr lang="sv-SE" baseline="0" dirty="0" smtClean="0"/>
              <a:t>. </a:t>
            </a:r>
            <a:r>
              <a:rPr lang="sv-SE" baseline="0" dirty="0" err="1" smtClean="0"/>
              <a:t>Smaller</a:t>
            </a:r>
            <a:r>
              <a:rPr lang="sv-SE" baseline="0" dirty="0" smtClean="0"/>
              <a:t> injuries </a:t>
            </a:r>
            <a:r>
              <a:rPr lang="sv-SE" baseline="0" dirty="0" err="1" smtClean="0"/>
              <a:t>can</a:t>
            </a:r>
            <a:r>
              <a:rPr lang="sv-SE" baseline="0" dirty="0" smtClean="0"/>
              <a:t> be ok to be </a:t>
            </a:r>
            <a:r>
              <a:rPr lang="sv-SE" baseline="0" dirty="0" err="1" smtClean="0"/>
              <a:t>somewhat</a:t>
            </a:r>
            <a:r>
              <a:rPr lang="sv-SE" baseline="0" dirty="0" smtClean="0"/>
              <a:t> </a:t>
            </a:r>
            <a:r>
              <a:rPr lang="sv-SE" baseline="0" dirty="0" err="1" smtClean="0"/>
              <a:t>delayed</a:t>
            </a:r>
            <a:r>
              <a:rPr lang="sv-SE" baseline="0" dirty="0" smtClean="0"/>
              <a:t>. </a:t>
            </a:r>
          </a:p>
          <a:p>
            <a:r>
              <a:rPr lang="sv-SE" baseline="0" dirty="0" err="1" smtClean="0"/>
              <a:t>Further</a:t>
            </a:r>
            <a:r>
              <a:rPr lang="sv-SE" baseline="0" dirty="0" smtClean="0"/>
              <a:t>, is this a </a:t>
            </a:r>
            <a:r>
              <a:rPr lang="sv-SE" baseline="0" dirty="0" err="1" smtClean="0"/>
              <a:t>repeated</a:t>
            </a:r>
            <a:r>
              <a:rPr lang="sv-SE" baseline="0" dirty="0" smtClean="0"/>
              <a:t> trauma? Does this </a:t>
            </a:r>
            <a:r>
              <a:rPr lang="sv-SE" baseline="0" dirty="0" err="1" smtClean="0"/>
              <a:t>child</a:t>
            </a:r>
            <a:r>
              <a:rPr lang="sv-SE" baseline="0" dirty="0" smtClean="0"/>
              <a:t> </a:t>
            </a:r>
            <a:r>
              <a:rPr lang="sv-SE" baseline="0" dirty="0" err="1" smtClean="0"/>
              <a:t>seek</a:t>
            </a:r>
            <a:r>
              <a:rPr lang="sv-SE" baseline="0" dirty="0" smtClean="0"/>
              <a:t> </a:t>
            </a:r>
            <a:r>
              <a:rPr lang="sv-SE" baseline="0" dirty="0" err="1" smtClean="0"/>
              <a:t>care</a:t>
            </a:r>
            <a:r>
              <a:rPr lang="sv-SE" baseline="0" dirty="0" smtClean="0"/>
              <a:t> </a:t>
            </a:r>
            <a:r>
              <a:rPr lang="sv-SE" baseline="0" dirty="0" err="1" smtClean="0"/>
              <a:t>often</a:t>
            </a:r>
            <a:r>
              <a:rPr lang="sv-SE" baseline="0" dirty="0" smtClean="0"/>
              <a:t> </a:t>
            </a:r>
            <a:r>
              <a:rPr lang="sv-SE" baseline="0" dirty="0" err="1" smtClean="0"/>
              <a:t>because</a:t>
            </a:r>
            <a:r>
              <a:rPr lang="sv-SE" baseline="0" dirty="0" smtClean="0"/>
              <a:t> of trauma, or are </a:t>
            </a:r>
            <a:r>
              <a:rPr lang="sv-SE" baseline="0" dirty="0" err="1" smtClean="0"/>
              <a:t>there</a:t>
            </a:r>
            <a:r>
              <a:rPr lang="sv-SE" baseline="0" dirty="0" smtClean="0"/>
              <a:t> </a:t>
            </a:r>
            <a:r>
              <a:rPr lang="sv-SE" baseline="0" dirty="0" err="1" smtClean="0"/>
              <a:t>any</a:t>
            </a:r>
            <a:r>
              <a:rPr lang="sv-SE" baseline="0" dirty="0" smtClean="0"/>
              <a:t> </a:t>
            </a:r>
            <a:r>
              <a:rPr lang="sv-SE" baseline="0" dirty="0" err="1" smtClean="0"/>
              <a:t>siblings</a:t>
            </a:r>
            <a:r>
              <a:rPr lang="sv-SE" baseline="0" dirty="0" smtClean="0"/>
              <a:t> in the </a:t>
            </a:r>
            <a:r>
              <a:rPr lang="sv-SE" baseline="0" dirty="0" err="1" smtClean="0"/>
              <a:t>family</a:t>
            </a:r>
            <a:r>
              <a:rPr lang="sv-SE" baseline="0" dirty="0" smtClean="0"/>
              <a:t> that </a:t>
            </a:r>
            <a:r>
              <a:rPr lang="sv-SE" baseline="0" dirty="0" err="1" smtClean="0"/>
              <a:t>often</a:t>
            </a:r>
            <a:r>
              <a:rPr lang="sv-SE" baseline="0" dirty="0" smtClean="0"/>
              <a:t> are </a:t>
            </a:r>
            <a:r>
              <a:rPr lang="sv-SE" baseline="0" dirty="0" err="1" smtClean="0"/>
              <a:t>hurt</a:t>
            </a:r>
            <a:r>
              <a:rPr lang="sv-SE" baseline="0" dirty="0" smtClean="0"/>
              <a:t>?</a:t>
            </a:r>
          </a:p>
          <a:p>
            <a:r>
              <a:rPr lang="sv-SE" baseline="0" dirty="0" smtClean="0"/>
              <a:t>The dental </a:t>
            </a:r>
            <a:r>
              <a:rPr lang="sv-SE" baseline="0" dirty="0" err="1" smtClean="0"/>
              <a:t>examiniation</a:t>
            </a:r>
            <a:r>
              <a:rPr lang="sv-SE" baseline="0" dirty="0" smtClean="0"/>
              <a:t> and </a:t>
            </a:r>
            <a:r>
              <a:rPr lang="sv-SE" baseline="0" dirty="0" err="1" smtClean="0"/>
              <a:t>diagnosis</a:t>
            </a:r>
            <a:r>
              <a:rPr lang="sv-SE" baseline="0" dirty="0" smtClean="0"/>
              <a:t> </a:t>
            </a:r>
            <a:r>
              <a:rPr lang="sv-SE" baseline="0" dirty="0" err="1" smtClean="0"/>
              <a:t>should</a:t>
            </a:r>
            <a:r>
              <a:rPr lang="sv-SE" baseline="0" dirty="0" smtClean="0"/>
              <a:t> </a:t>
            </a:r>
            <a:r>
              <a:rPr lang="sv-SE" baseline="0" dirty="0" err="1" smtClean="0"/>
              <a:t>always</a:t>
            </a:r>
            <a:r>
              <a:rPr lang="sv-SE" baseline="0" dirty="0" smtClean="0"/>
              <a:t> be </a:t>
            </a:r>
            <a:r>
              <a:rPr lang="sv-SE" baseline="0" dirty="0" err="1" smtClean="0"/>
              <a:t>considered</a:t>
            </a:r>
            <a:r>
              <a:rPr lang="sv-SE" baseline="0" dirty="0" smtClean="0"/>
              <a:t> </a:t>
            </a:r>
            <a:r>
              <a:rPr lang="sv-SE" baseline="0" dirty="0" err="1" smtClean="0"/>
              <a:t>together</a:t>
            </a:r>
            <a:r>
              <a:rPr lang="sv-SE" baseline="0" dirty="0" smtClean="0"/>
              <a:t> with the story </a:t>
            </a:r>
            <a:r>
              <a:rPr lang="sv-SE" baseline="0" dirty="0" err="1" smtClean="0"/>
              <a:t>told</a:t>
            </a:r>
            <a:r>
              <a:rPr lang="sv-SE" baseline="0" dirty="0" smtClean="0"/>
              <a:t>. For </a:t>
            </a:r>
            <a:r>
              <a:rPr lang="sv-SE" baseline="0" dirty="0" err="1" smtClean="0"/>
              <a:t>example</a:t>
            </a:r>
            <a:r>
              <a:rPr lang="sv-SE" baseline="0" dirty="0" smtClean="0"/>
              <a:t>; Is this </a:t>
            </a:r>
            <a:r>
              <a:rPr lang="sv-SE" baseline="0" dirty="0" err="1" smtClean="0"/>
              <a:t>fracture</a:t>
            </a:r>
            <a:r>
              <a:rPr lang="sv-SE" baseline="0" dirty="0" smtClean="0"/>
              <a:t> </a:t>
            </a:r>
            <a:r>
              <a:rPr lang="sv-SE" baseline="0" dirty="0" err="1" smtClean="0"/>
              <a:t>likely</a:t>
            </a:r>
            <a:r>
              <a:rPr lang="sv-SE" baseline="0" dirty="0" smtClean="0"/>
              <a:t> to </a:t>
            </a:r>
            <a:r>
              <a:rPr lang="sv-SE" baseline="0" dirty="0" err="1" smtClean="0"/>
              <a:t>have</a:t>
            </a:r>
            <a:r>
              <a:rPr lang="sv-SE" baseline="0" dirty="0" smtClean="0"/>
              <a:t> </a:t>
            </a:r>
            <a:r>
              <a:rPr lang="sv-SE" baseline="0" dirty="0" err="1" smtClean="0"/>
              <a:t>been</a:t>
            </a:r>
            <a:r>
              <a:rPr lang="sv-SE" baseline="0" dirty="0" smtClean="0"/>
              <a:t> </a:t>
            </a:r>
            <a:r>
              <a:rPr lang="sv-SE" baseline="0" dirty="0" err="1" smtClean="0"/>
              <a:t>caused</a:t>
            </a:r>
            <a:r>
              <a:rPr lang="sv-SE" baseline="0" dirty="0" smtClean="0"/>
              <a:t> by that fall to the </a:t>
            </a:r>
            <a:r>
              <a:rPr lang="sv-SE" baseline="0" dirty="0" err="1" smtClean="0"/>
              <a:t>ground</a:t>
            </a:r>
            <a:r>
              <a:rPr lang="sv-SE" baseline="0" dirty="0" smtClean="0"/>
              <a:t>? The </a:t>
            </a:r>
            <a:r>
              <a:rPr lang="sv-SE" baseline="0" dirty="0" err="1" smtClean="0"/>
              <a:t>site</a:t>
            </a:r>
            <a:r>
              <a:rPr lang="sv-SE" baseline="0" dirty="0" smtClean="0"/>
              <a:t> and </a:t>
            </a:r>
            <a:r>
              <a:rPr lang="sv-SE" baseline="0" dirty="0" err="1" smtClean="0"/>
              <a:t>extent</a:t>
            </a:r>
            <a:r>
              <a:rPr lang="sv-SE" baseline="0" dirty="0" smtClean="0"/>
              <a:t> of the injuries </a:t>
            </a:r>
            <a:r>
              <a:rPr lang="sv-SE" baseline="0" dirty="0" err="1" smtClean="0"/>
              <a:t>can</a:t>
            </a:r>
            <a:r>
              <a:rPr lang="sv-SE" baseline="0" dirty="0" smtClean="0"/>
              <a:t> </a:t>
            </a:r>
            <a:r>
              <a:rPr lang="sv-SE" baseline="0" dirty="0" err="1" smtClean="0"/>
              <a:t>also</a:t>
            </a:r>
            <a:r>
              <a:rPr lang="sv-SE" baseline="0" dirty="0" smtClean="0"/>
              <a:t> be suggestive of the cause of the trauma.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DE8647B-D5BD-4289-865C-711CE506B59A}" type="slidenum">
              <a:rPr lang="sv-SE" smtClean="0"/>
              <a:pPr>
                <a:defRPr/>
              </a:pPr>
              <a:t>13</a:t>
            </a:fld>
            <a:endParaRPr lang="sv-S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DE8647B-D5BD-4289-865C-711CE506B59A}" type="slidenum">
              <a:rPr lang="sv-SE" smtClean="0"/>
              <a:pPr>
                <a:defRPr/>
              </a:pPr>
              <a:t>16</a:t>
            </a:fld>
            <a:endParaRPr lang="sv-S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DE8647B-D5BD-4289-865C-711CE506B59A}" type="slidenum">
              <a:rPr lang="sv-SE" smtClean="0"/>
              <a:pPr>
                <a:defRPr/>
              </a:pPr>
              <a:t>17</a:t>
            </a:fld>
            <a:endParaRPr lang="sv-S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DE8647B-D5BD-4289-865C-711CE506B59A}" type="slidenum">
              <a:rPr lang="sv-SE" smtClean="0"/>
              <a:pPr>
                <a:defRPr/>
              </a:pPr>
              <a:t>18</a:t>
            </a:fld>
            <a:endParaRPr lang="sv-SE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DE8647B-D5BD-4289-865C-711CE506B59A}" type="slidenum">
              <a:rPr lang="sv-SE" smtClean="0"/>
              <a:pPr>
                <a:defRPr/>
              </a:pPr>
              <a:t>19</a:t>
            </a:fld>
            <a:endParaRPr lang="sv-SE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sv-SE" dirty="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CDF79DF-9F98-446A-9797-50B6BACBA98B}" type="slidenum">
              <a:rPr lang="sv-SE" smtClean="0"/>
              <a:pPr/>
              <a:t>23</a:t>
            </a:fld>
            <a:endParaRPr lang="sv-SE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DE8647B-D5BD-4289-865C-711CE506B59A}" type="slidenum">
              <a:rPr lang="sv-SE" smtClean="0"/>
              <a:pPr>
                <a:defRPr/>
              </a:pPr>
              <a:t>24</a:t>
            </a:fld>
            <a:endParaRPr lang="sv-SE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 sz="1400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DE8647B-D5BD-4289-865C-711CE506B59A}" type="slidenum">
              <a:rPr lang="sv-SE" smtClean="0"/>
              <a:pPr>
                <a:defRPr/>
              </a:pPr>
              <a:t>27</a:t>
            </a:fld>
            <a:endParaRPr lang="sv-S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DE8647B-D5BD-4289-865C-711CE506B59A}" type="slidenum">
              <a:rPr lang="sv-SE" smtClean="0"/>
              <a:pPr>
                <a:defRPr/>
              </a:pPr>
              <a:t>2</a:t>
            </a:fld>
            <a:endParaRPr lang="sv-SE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DE8647B-D5BD-4289-865C-711CE506B59A}" type="slidenum">
              <a:rPr lang="sv-SE" smtClean="0"/>
              <a:pPr>
                <a:defRPr/>
              </a:pPr>
              <a:t>28</a:t>
            </a:fld>
            <a:endParaRPr lang="sv-SE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DE8647B-D5BD-4289-865C-711CE506B59A}" type="slidenum">
              <a:rPr lang="sv-SE" smtClean="0"/>
              <a:pPr>
                <a:defRPr/>
              </a:pPr>
              <a:t>29</a:t>
            </a:fld>
            <a:endParaRPr lang="sv-S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DE8647B-D5BD-4289-865C-711CE506B59A}" type="slidenum">
              <a:rPr lang="sv-SE" smtClean="0"/>
              <a:pPr>
                <a:defRPr/>
              </a:pPr>
              <a:t>3</a:t>
            </a:fld>
            <a:endParaRPr lang="sv-S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sz="1200" dirty="0" smtClean="0">
              <a:latin typeface="Verdana" pitchFamily="34" charset="0"/>
            </a:endParaRPr>
          </a:p>
          <a:p>
            <a:endParaRPr lang="en-US" sz="1200" kern="1200" baseline="0" dirty="0" smtClean="0">
              <a:solidFill>
                <a:schemeClr val="tx1"/>
              </a:solidFill>
              <a:latin typeface="Times" pitchFamily="18" charset="0"/>
              <a:ea typeface="+mn-ea"/>
              <a:cs typeface="+mn-cs"/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DE8647B-D5BD-4289-865C-711CE506B59A}" type="slidenum">
              <a:rPr lang="sv-SE" smtClean="0"/>
              <a:pPr>
                <a:defRPr/>
              </a:pPr>
              <a:t>4</a:t>
            </a:fld>
            <a:endParaRPr lang="sv-S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kern="1200" dirty="0" smtClean="0">
              <a:solidFill>
                <a:schemeClr val="tx1"/>
              </a:solidFill>
              <a:latin typeface="Times" pitchFamily="18" charset="0"/>
              <a:ea typeface="+mn-ea"/>
              <a:cs typeface="+mn-cs"/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DE8647B-D5BD-4289-865C-711CE506B59A}" type="slidenum">
              <a:rPr lang="sv-SE" smtClean="0"/>
              <a:pPr>
                <a:defRPr/>
              </a:pPr>
              <a:t>6</a:t>
            </a:fld>
            <a:endParaRPr lang="sv-S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sv-SE" sz="1200" kern="1200" dirty="0" smtClean="0">
              <a:solidFill>
                <a:schemeClr val="tx1"/>
              </a:solidFill>
              <a:latin typeface="Times" pitchFamily="18" charset="0"/>
              <a:ea typeface="+mn-ea"/>
              <a:cs typeface="+mn-cs"/>
            </a:endParaRPr>
          </a:p>
          <a:p>
            <a:endParaRPr lang="en-GB" sz="1200" kern="1200" dirty="0" smtClean="0">
              <a:solidFill>
                <a:schemeClr val="tx1"/>
              </a:solidFill>
              <a:latin typeface="Times" pitchFamily="18" charset="0"/>
              <a:ea typeface="+mn-ea"/>
              <a:cs typeface="+mn-cs"/>
            </a:endParaRP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2E1E871-CC94-48F7-A85C-66817512B137}" type="slidenum">
              <a:rPr lang="sv-SE" smtClean="0"/>
              <a:pPr>
                <a:defRPr/>
              </a:pPr>
              <a:t>7</a:t>
            </a:fld>
            <a:endParaRPr lang="sv-S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7BD028C-7B42-46C1-A665-996D26B5EDF6}" type="slidenum">
              <a:rPr lang="sv-SE" smtClean="0"/>
              <a:pPr/>
              <a:t>10</a:t>
            </a:fld>
            <a:endParaRPr lang="sv-SE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CDF79DF-9F98-446A-9797-50B6BACBA98B}" type="slidenum">
              <a:rPr lang="sv-SE" smtClean="0"/>
              <a:pPr/>
              <a:t>11</a:t>
            </a:fld>
            <a:endParaRPr lang="sv-SE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7BD028C-7B42-46C1-A665-996D26B5EDF6}" type="slidenum">
              <a:rPr lang="sv-SE" smtClean="0"/>
              <a:pPr/>
              <a:t>12</a:t>
            </a:fld>
            <a:endParaRPr lang="sv-SE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KI-Logo_rgb_platta.tif                                         001030A5Macintosh HD                   BBA748FD:"/>
          <p:cNvPicPr>
            <a:picLocks noChangeAspect="1" noChangeArrowheads="1"/>
          </p:cNvPicPr>
          <p:nvPr/>
        </p:nvPicPr>
        <p:blipFill>
          <a:blip r:embed="rId2" cstate="print"/>
          <a:srcRect l="1666" t="2222" r="1683" b="2245"/>
          <a:stretch>
            <a:fillRect/>
          </a:stretch>
        </p:blipFill>
        <p:spPr bwMode="auto">
          <a:xfrm>
            <a:off x="152400" y="152400"/>
            <a:ext cx="8839200" cy="655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676400"/>
            <a:ext cx="7772400" cy="1143000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2743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1800"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229C0C-9C81-49A1-9877-F7567DBD17CE}" type="datetime4">
              <a:rPr lang="sv-SE" smtClean="0"/>
              <a:pPr>
                <a:defRPr/>
              </a:pPr>
              <a:t>11 juni 2012</a:t>
            </a:fld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smtClean="0"/>
              <a:t>Therese Kvist</a:t>
            </a: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3587C5-5C89-40EC-8E71-AB26CF623BE7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369050" y="1054100"/>
            <a:ext cx="1943100" cy="5181600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539750" y="1054100"/>
            <a:ext cx="5676900" cy="5181600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488D5D-8BA3-4DD0-834E-DF6DA0E9F34C}" type="datetime4">
              <a:rPr lang="sv-SE" smtClean="0"/>
              <a:pPr>
                <a:defRPr/>
              </a:pPr>
              <a:t>11 juni 2012</a:t>
            </a:fld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smtClean="0"/>
              <a:t>Therese Kvist</a:t>
            </a: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6E7F38-4CA4-4C0F-94EE-F786F4F0E338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 och innehåll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text 5"/>
          <p:cNvSpPr>
            <a:spLocks noGrp="1"/>
          </p:cNvSpPr>
          <p:nvPr>
            <p:ph type="body" sz="quarter" idx="13"/>
          </p:nvPr>
        </p:nvSpPr>
        <p:spPr>
          <a:xfrm>
            <a:off x="714348" y="1643050"/>
            <a:ext cx="7500990" cy="2571762"/>
          </a:xfrm>
        </p:spPr>
        <p:txBody>
          <a:bodyPr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3" name="Platshållare för datum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18A2FE-03B7-4E91-BC3B-329BC1C25324}" type="datetime4">
              <a:rPr lang="sv-SE" smtClean="0"/>
              <a:pPr>
                <a:defRPr/>
              </a:pPr>
              <a:t>11 juni 2012</a:t>
            </a:fld>
            <a:endParaRPr lang="sv-SE"/>
          </a:p>
        </p:txBody>
      </p:sp>
      <p:sp>
        <p:nvSpPr>
          <p:cNvPr id="4" name="Platshållare för sidfot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smtClean="0"/>
              <a:t>Therese Kvist</a:t>
            </a:r>
            <a:endParaRPr lang="sv-SE"/>
          </a:p>
        </p:txBody>
      </p:sp>
      <p:sp>
        <p:nvSpPr>
          <p:cNvPr id="5" name="Platshållare för bildnumm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11FE72-7560-4EE4-B77B-6FF0A8CC2BCD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D427C-14B7-449D-BC49-6BD4B88FB475}" type="datetime4">
              <a:rPr lang="sv-SE" smtClean="0"/>
              <a:pPr>
                <a:defRPr/>
              </a:pPr>
              <a:t>11 juni 2012</a:t>
            </a:fld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smtClean="0"/>
              <a:t>Therese Kvist</a:t>
            </a: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C24FE2-F571-4FE8-AC6B-05ECA6A52886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B1875B-4D5F-4373-AB4A-07E09A3130AA}" type="datetime4">
              <a:rPr lang="sv-SE" smtClean="0"/>
              <a:pPr>
                <a:defRPr/>
              </a:pPr>
              <a:t>11 juni 2012</a:t>
            </a:fld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smtClean="0"/>
              <a:t>Therese Kvist</a:t>
            </a: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4DA71B-8715-4137-9B05-8193D9A20324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539750" y="21209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02150" y="21209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C26721-B330-460C-968B-F36EF6C9097B}" type="datetime4">
              <a:rPr lang="sv-SE" smtClean="0"/>
              <a:pPr>
                <a:defRPr/>
              </a:pPr>
              <a:t>11 juni 2012</a:t>
            </a:fld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smtClean="0"/>
              <a:t>Therese Kvist</a:t>
            </a:r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7C2474-17AA-4FC0-A2B6-B7F2920384E0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CBFAA8-1FF6-4924-806E-5EBA90BD9AB0}" type="datetime4">
              <a:rPr lang="sv-SE" smtClean="0"/>
              <a:pPr>
                <a:defRPr/>
              </a:pPr>
              <a:t>11 juni 2012</a:t>
            </a:fld>
            <a:endParaRPr lang="sv-S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smtClean="0"/>
              <a:t>Therese Kvist</a:t>
            </a:r>
            <a:endParaRPr lang="sv-S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A37984-7785-458A-A2D0-5A8126B4BD0A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D8BD8D-AD29-4BE6-AF82-8C3BEEB31D97}" type="datetime4">
              <a:rPr lang="sv-SE" smtClean="0"/>
              <a:pPr>
                <a:defRPr/>
              </a:pPr>
              <a:t>11 juni 2012</a:t>
            </a:fld>
            <a:endParaRPr lang="sv-S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smtClean="0"/>
              <a:t>Therese Kvist</a:t>
            </a:r>
            <a:endParaRPr lang="sv-S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E96614-5553-444E-9599-799F038C67F8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D7CC37-2B53-4A20-9272-2445A8A544AF}" type="datetime4">
              <a:rPr lang="sv-SE" smtClean="0"/>
              <a:pPr>
                <a:defRPr/>
              </a:pPr>
              <a:t>11 juni 2012</a:t>
            </a:fld>
            <a:endParaRPr lang="sv-S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smtClean="0"/>
              <a:t>Therese Kvist</a:t>
            </a:r>
            <a:endParaRPr lang="sv-S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E6FF88-C3E8-4DB7-8F7F-40EF92502623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7D7B73-DD84-4575-93A7-421D13A1B7D0}" type="datetime4">
              <a:rPr lang="sv-SE" smtClean="0"/>
              <a:pPr>
                <a:defRPr/>
              </a:pPr>
              <a:t>11 juni 2012</a:t>
            </a:fld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smtClean="0"/>
              <a:t>Therese Kvist</a:t>
            </a:r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3F46C9-BBBD-4847-B970-5FC2FDEE3725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sv-SE" noProof="0" smtClean="0"/>
              <a:t>Klicka på ikonen för att lägga till en bild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404939-B4A5-4D34-9641-85834BA5A015}" type="datetime4">
              <a:rPr lang="sv-SE" smtClean="0"/>
              <a:pPr>
                <a:defRPr/>
              </a:pPr>
              <a:t>11 juni 2012</a:t>
            </a:fld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smtClean="0"/>
              <a:t>Therese Kvist</a:t>
            </a:r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8B6A25-181A-49BD-AAF1-95E273EC3660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" descr="KI-Logo_rgb.tif                                                001030A5Macintosh HD                   BBA748FD: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178675" y="182563"/>
            <a:ext cx="172720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9750" y="10541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 på bakgrundsrubriken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21209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53200" y="64770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 smtClean="0">
                <a:solidFill>
                  <a:schemeClr val="bg2"/>
                </a:solidFill>
                <a:latin typeface="+mn-lt"/>
              </a:defRPr>
            </a:lvl1pPr>
          </a:lstStyle>
          <a:p>
            <a:pPr>
              <a:defRPr/>
            </a:pPr>
            <a:fld id="{9D1D34E3-FC4F-4963-8D3A-6F213C9D1CB9}" type="datetime4">
              <a:rPr lang="sv-SE" smtClean="0"/>
              <a:pPr>
                <a:defRPr/>
              </a:pPr>
              <a:t>11 juni 2012</a:t>
            </a:fld>
            <a:endParaRPr lang="sv-S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" y="6477000"/>
            <a:ext cx="289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 smtClean="0">
                <a:solidFill>
                  <a:schemeClr val="bg2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sv-SE" smtClean="0"/>
              <a:t>Therese Kvist</a:t>
            </a:r>
            <a:endParaRPr lang="sv-S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29600" y="6477000"/>
            <a:ext cx="68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 b="1" smtClean="0">
                <a:solidFill>
                  <a:schemeClr val="bg2"/>
                </a:solidFill>
                <a:latin typeface="+mn-lt"/>
              </a:defRPr>
            </a:lvl1pPr>
          </a:lstStyle>
          <a:p>
            <a:pPr>
              <a:defRPr/>
            </a:pPr>
            <a:fld id="{01CFD55D-4772-4C04-B643-453E5839C0AB}" type="slidenum">
              <a:rPr lang="sv-SE"/>
              <a:pPr>
                <a:defRPr/>
              </a:pPr>
              <a:t>‹#›</a:t>
            </a:fld>
            <a:endParaRPr lang="sv-SE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533400" y="6400800"/>
            <a:ext cx="8305800" cy="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2" r:id="rId12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à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600">
          <a:solidFill>
            <a:schemeClr val="accent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à"/>
        <a:defRPr sz="1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defRPr sz="20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Excel_97-2003-kalkylblad1.xls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528" y="1412776"/>
            <a:ext cx="8640960" cy="2160588"/>
          </a:xfrm>
        </p:spPr>
        <p:txBody>
          <a:bodyPr/>
          <a:lstStyle/>
          <a:p>
            <a:pPr eaLnBrk="1" hangingPunct="1"/>
            <a:r>
              <a:rPr lang="sv-SE" sz="4000" b="0" dirty="0" smtClean="0">
                <a:latin typeface="Verdana" pitchFamily="34" charset="0"/>
              </a:rPr>
              <a:t>Child </a:t>
            </a:r>
            <a:r>
              <a:rPr lang="sv-SE" sz="4000" b="0" dirty="0" err="1" smtClean="0">
                <a:latin typeface="Verdana" pitchFamily="34" charset="0"/>
              </a:rPr>
              <a:t>abuse</a:t>
            </a:r>
            <a:r>
              <a:rPr lang="sv-SE" sz="4000" b="0" dirty="0" smtClean="0">
                <a:latin typeface="Verdana" pitchFamily="34" charset="0"/>
              </a:rPr>
              <a:t> and </a:t>
            </a:r>
            <a:r>
              <a:rPr lang="sv-SE" sz="4000" b="0" dirty="0" err="1" smtClean="0">
                <a:latin typeface="Verdana" pitchFamily="34" charset="0"/>
              </a:rPr>
              <a:t>neglect-</a:t>
            </a:r>
            <a:r>
              <a:rPr lang="sv-SE" sz="4000" b="0" dirty="0" smtClean="0">
                <a:latin typeface="Verdana" pitchFamily="34" charset="0"/>
              </a:rPr>
              <a:t> dental </a:t>
            </a:r>
            <a:r>
              <a:rPr lang="sv-SE" sz="4000" b="0" dirty="0" err="1" smtClean="0">
                <a:latin typeface="Verdana" pitchFamily="34" charset="0"/>
              </a:rPr>
              <a:t>aspects</a:t>
            </a:r>
            <a:r>
              <a:rPr lang="sv-SE" sz="4000" b="0" dirty="0" smtClean="0">
                <a:latin typeface="Verdana" pitchFamily="34" charset="0"/>
              </a:rPr>
              <a:t> and </a:t>
            </a:r>
            <a:r>
              <a:rPr lang="sv-SE" sz="4000" b="0" dirty="0" err="1" smtClean="0">
                <a:latin typeface="Verdana" pitchFamily="34" charset="0"/>
              </a:rPr>
              <a:t>clinical</a:t>
            </a:r>
            <a:r>
              <a:rPr lang="sv-SE" sz="4000" b="0" dirty="0" smtClean="0">
                <a:latin typeface="Verdana" pitchFamily="34" charset="0"/>
              </a:rPr>
              <a:t> features</a:t>
            </a:r>
          </a:p>
        </p:txBody>
      </p:sp>
      <p:sp>
        <p:nvSpPr>
          <p:cNvPr id="4099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395536" y="3501008"/>
            <a:ext cx="7489825" cy="2305050"/>
          </a:xfrm>
          <a:noFill/>
        </p:spPr>
        <p:txBody>
          <a:bodyPr/>
          <a:lstStyle/>
          <a:p>
            <a:pPr>
              <a:lnSpc>
                <a:spcPct val="90000"/>
              </a:lnSpc>
            </a:pPr>
            <a:r>
              <a:rPr lang="sv-SE" sz="2800" dirty="0" smtClean="0">
                <a:latin typeface="Verdana" pitchFamily="34" charset="0"/>
              </a:rPr>
              <a:t>Therese Kvist</a:t>
            </a:r>
          </a:p>
          <a:p>
            <a:pPr eaLnBrk="1" hangingPunct="1">
              <a:lnSpc>
                <a:spcPct val="90000"/>
              </a:lnSpc>
            </a:pPr>
            <a:endParaRPr lang="sv-SE" sz="2400" dirty="0" smtClean="0"/>
          </a:p>
          <a:p>
            <a:pPr eaLnBrk="1" hangingPunct="1">
              <a:lnSpc>
                <a:spcPct val="90000"/>
              </a:lnSpc>
            </a:pPr>
            <a:r>
              <a:rPr lang="sv-SE" sz="2400" dirty="0" smtClean="0">
                <a:latin typeface="Verdana" pitchFamily="34" charset="0"/>
              </a:rPr>
              <a:t>Department of Dental Medicine</a:t>
            </a:r>
          </a:p>
          <a:p>
            <a:pPr eaLnBrk="1" hangingPunct="1">
              <a:lnSpc>
                <a:spcPct val="90000"/>
              </a:lnSpc>
            </a:pPr>
            <a:r>
              <a:rPr lang="sv-SE" sz="2400" dirty="0" smtClean="0">
                <a:latin typeface="Verdana" pitchFamily="34" charset="0"/>
              </a:rPr>
              <a:t>Division of </a:t>
            </a:r>
            <a:r>
              <a:rPr lang="sv-SE" sz="2400" dirty="0" err="1" smtClean="0">
                <a:latin typeface="Verdana" pitchFamily="34" charset="0"/>
              </a:rPr>
              <a:t>Pediatric</a:t>
            </a:r>
            <a:r>
              <a:rPr lang="sv-SE" sz="2400" dirty="0" smtClean="0">
                <a:latin typeface="Verdana" pitchFamily="34" charset="0"/>
              </a:rPr>
              <a:t> </a:t>
            </a:r>
            <a:r>
              <a:rPr lang="sv-SE" sz="2400" dirty="0" err="1" smtClean="0">
                <a:latin typeface="Verdana" pitchFamily="34" charset="0"/>
              </a:rPr>
              <a:t>Dentistry</a:t>
            </a:r>
            <a:endParaRPr lang="sv-SE" sz="2400" dirty="0" smtClean="0">
              <a:latin typeface="Verdana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sv-SE" sz="2400" dirty="0" smtClean="0">
                <a:latin typeface="Verdana" pitchFamily="34" charset="0"/>
              </a:rPr>
              <a:t>Karolinska Institutet</a:t>
            </a:r>
          </a:p>
        </p:txBody>
      </p:sp>
      <p:sp>
        <p:nvSpPr>
          <p:cNvPr id="4" name="Rectangle 4"/>
          <p:cNvSpPr txBox="1">
            <a:spLocks noChangeArrowheads="1"/>
          </p:cNvSpPr>
          <p:nvPr/>
        </p:nvSpPr>
        <p:spPr bwMode="auto">
          <a:xfrm>
            <a:off x="547936" y="332656"/>
            <a:ext cx="7489825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8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à"/>
              <a:defRPr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1600">
                <a:solidFill>
                  <a:schemeClr val="accent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à"/>
              <a:defRPr sz="14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</a:pPr>
            <a:endParaRPr lang="sv-SE" dirty="0" smtClean="0">
              <a:latin typeface="Verdana" pitchFamily="34" charset="0"/>
            </a:endParaRPr>
          </a:p>
        </p:txBody>
      </p:sp>
      <p:sp>
        <p:nvSpPr>
          <p:cNvPr id="5" name="Rektangel 4"/>
          <p:cNvSpPr/>
          <p:nvPr/>
        </p:nvSpPr>
        <p:spPr>
          <a:xfrm>
            <a:off x="395536" y="332656"/>
            <a:ext cx="5832648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sv-SE" dirty="0" err="1" smtClean="0">
                <a:solidFill>
                  <a:schemeClr val="bg1"/>
                </a:solidFill>
                <a:latin typeface="Verdana"/>
                <a:cs typeface="Verdana"/>
              </a:rPr>
              <a:t>Role</a:t>
            </a:r>
            <a:r>
              <a:rPr lang="sv-SE" dirty="0" smtClean="0">
                <a:solidFill>
                  <a:schemeClr val="bg1"/>
                </a:solidFill>
                <a:latin typeface="Verdana"/>
                <a:cs typeface="Verdana"/>
              </a:rPr>
              <a:t> of the dentist in </a:t>
            </a:r>
            <a:r>
              <a:rPr lang="sv-SE" dirty="0" err="1" smtClean="0">
                <a:solidFill>
                  <a:schemeClr val="bg1"/>
                </a:solidFill>
                <a:latin typeface="Verdana"/>
                <a:cs typeface="Verdana"/>
              </a:rPr>
              <a:t>child</a:t>
            </a:r>
            <a:r>
              <a:rPr lang="sv-SE" dirty="0" smtClean="0">
                <a:solidFill>
                  <a:schemeClr val="bg1"/>
                </a:solidFill>
                <a:latin typeface="Verdana"/>
                <a:cs typeface="Verdana"/>
              </a:rPr>
              <a:t> rights’ </a:t>
            </a:r>
          </a:p>
          <a:p>
            <a:pPr>
              <a:lnSpc>
                <a:spcPct val="90000"/>
              </a:lnSpc>
            </a:pPr>
            <a:r>
              <a:rPr lang="sv-SE" dirty="0" err="1" smtClean="0">
                <a:solidFill>
                  <a:schemeClr val="bg1"/>
                </a:solidFill>
                <a:latin typeface="Verdana"/>
                <a:cs typeface="Verdana"/>
              </a:rPr>
              <a:t>protection</a:t>
            </a:r>
            <a:r>
              <a:rPr lang="sv-SE" dirty="0" smtClean="0">
                <a:solidFill>
                  <a:schemeClr val="bg1"/>
                </a:solidFill>
                <a:latin typeface="Verdana"/>
                <a:cs typeface="Verdana"/>
              </a:rPr>
              <a:t> system – </a:t>
            </a:r>
            <a:r>
              <a:rPr lang="sv-SE" dirty="0" err="1" smtClean="0">
                <a:solidFill>
                  <a:schemeClr val="bg1"/>
                </a:solidFill>
                <a:latin typeface="Verdana"/>
                <a:cs typeface="Verdana"/>
              </a:rPr>
              <a:t>good</a:t>
            </a:r>
            <a:r>
              <a:rPr lang="sv-SE" dirty="0" smtClean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lang="sv-SE" dirty="0" err="1" smtClean="0">
                <a:solidFill>
                  <a:schemeClr val="bg1"/>
                </a:solidFill>
                <a:latin typeface="Verdana"/>
                <a:cs typeface="Verdana"/>
              </a:rPr>
              <a:t>practice</a:t>
            </a:r>
            <a:endParaRPr lang="sv-SE" dirty="0" smtClean="0">
              <a:solidFill>
                <a:schemeClr val="bg1"/>
              </a:solidFill>
              <a:latin typeface="Verdana"/>
              <a:cs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9750" y="1989139"/>
            <a:ext cx="7991475" cy="2736006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pitchFamily="34" charset="0"/>
              <a:buChar char="•"/>
            </a:pPr>
            <a:r>
              <a:rPr lang="sv-SE" sz="3200" dirty="0" smtClean="0">
                <a:latin typeface="Verdana" pitchFamily="34" charset="0"/>
              </a:rPr>
              <a:t>Oral and dental injuries</a:t>
            </a:r>
          </a:p>
          <a:p>
            <a:pPr eaLnBrk="1" hangingPunct="1">
              <a:lnSpc>
                <a:spcPct val="90000"/>
              </a:lnSpc>
              <a:buFont typeface="Arial" pitchFamily="34" charset="0"/>
              <a:buChar char="•"/>
            </a:pPr>
            <a:r>
              <a:rPr lang="sv-SE" sz="3200" dirty="0" err="1" smtClean="0">
                <a:latin typeface="Verdana" pitchFamily="34" charset="0"/>
              </a:rPr>
              <a:t>Untreated</a:t>
            </a:r>
            <a:r>
              <a:rPr lang="sv-SE" sz="3200" dirty="0" smtClean="0">
                <a:latin typeface="Verdana" pitchFamily="34" charset="0"/>
              </a:rPr>
              <a:t> </a:t>
            </a:r>
            <a:r>
              <a:rPr lang="sv-SE" sz="3200" dirty="0" err="1" smtClean="0">
                <a:latin typeface="Verdana" pitchFamily="34" charset="0"/>
              </a:rPr>
              <a:t>caries</a:t>
            </a:r>
            <a:endParaRPr lang="sv-SE" sz="3200" dirty="0" smtClean="0">
              <a:latin typeface="Verdana" pitchFamily="34" charset="0"/>
            </a:endParaRPr>
          </a:p>
          <a:p>
            <a:pPr eaLnBrk="1" hangingPunct="1">
              <a:lnSpc>
                <a:spcPct val="90000"/>
              </a:lnSpc>
              <a:buFont typeface="Arial" pitchFamily="34" charset="0"/>
              <a:buChar char="•"/>
            </a:pPr>
            <a:r>
              <a:rPr lang="sv-SE" sz="3200" dirty="0" err="1" smtClean="0">
                <a:latin typeface="Verdana" pitchFamily="34" charset="0"/>
              </a:rPr>
              <a:t>Behavior</a:t>
            </a:r>
            <a:r>
              <a:rPr lang="sv-SE" sz="3200" dirty="0" smtClean="0">
                <a:latin typeface="Verdana" pitchFamily="34" charset="0"/>
              </a:rPr>
              <a:t> management problems</a:t>
            </a:r>
          </a:p>
          <a:p>
            <a:pPr eaLnBrk="1" hangingPunct="1">
              <a:lnSpc>
                <a:spcPct val="90000"/>
              </a:lnSpc>
              <a:buFont typeface="Arial" pitchFamily="34" charset="0"/>
              <a:buChar char="•"/>
            </a:pPr>
            <a:r>
              <a:rPr lang="sv-SE" sz="3200" dirty="0" smtClean="0">
                <a:latin typeface="Verdana" pitchFamily="34" charset="0"/>
              </a:rPr>
              <a:t>Plaque and </a:t>
            </a:r>
            <a:r>
              <a:rPr lang="sv-SE" sz="3200" dirty="0" err="1" smtClean="0">
                <a:latin typeface="Verdana" pitchFamily="34" charset="0"/>
              </a:rPr>
              <a:t>gingivitis</a:t>
            </a:r>
            <a:endParaRPr lang="sv-SE" sz="3200" dirty="0" smtClean="0">
              <a:latin typeface="Verdana" pitchFamily="34" charset="0"/>
            </a:endParaRPr>
          </a:p>
        </p:txBody>
      </p:sp>
      <p:sp>
        <p:nvSpPr>
          <p:cNvPr id="8195" name="Rectangle 2"/>
          <p:cNvSpPr>
            <a:spLocks noChangeArrowheads="1"/>
          </p:cNvSpPr>
          <p:nvPr/>
        </p:nvSpPr>
        <p:spPr bwMode="auto">
          <a:xfrm>
            <a:off x="467544" y="980728"/>
            <a:ext cx="7704906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sv-SE" sz="3600" dirty="0" err="1" smtClean="0">
                <a:solidFill>
                  <a:schemeClr val="accent1"/>
                </a:solidFill>
                <a:latin typeface="Verdana" pitchFamily="34" charset="0"/>
              </a:rPr>
              <a:t>Previous</a:t>
            </a:r>
            <a:r>
              <a:rPr lang="sv-SE" sz="3600" dirty="0" smtClean="0">
                <a:solidFill>
                  <a:schemeClr val="accent1"/>
                </a:solidFill>
                <a:latin typeface="Verdana" pitchFamily="34" charset="0"/>
              </a:rPr>
              <a:t> </a:t>
            </a:r>
            <a:r>
              <a:rPr lang="sv-SE" sz="3600" dirty="0" err="1" smtClean="0">
                <a:solidFill>
                  <a:schemeClr val="accent1"/>
                </a:solidFill>
                <a:latin typeface="Verdana" pitchFamily="34" charset="0"/>
              </a:rPr>
              <a:t>knowledge</a:t>
            </a:r>
            <a:endParaRPr lang="sv-SE" sz="3600" dirty="0">
              <a:solidFill>
                <a:schemeClr val="accent1"/>
              </a:solidFill>
              <a:latin typeface="Verdana" pitchFamily="34" charset="0"/>
            </a:endParaRPr>
          </a:p>
        </p:txBody>
      </p:sp>
      <p:sp>
        <p:nvSpPr>
          <p:cNvPr id="8196" name="Text Box 5"/>
          <p:cNvSpPr txBox="1">
            <a:spLocks noChangeArrowheads="1"/>
          </p:cNvSpPr>
          <p:nvPr/>
        </p:nvSpPr>
        <p:spPr bwMode="auto">
          <a:xfrm>
            <a:off x="4572000" y="6381328"/>
            <a:ext cx="4572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r"/>
            <a:r>
              <a:rPr lang="en-GB" altLang="ja-JP" sz="1200" dirty="0" err="1">
                <a:latin typeface="Verdana" pitchFamily="34" charset="0"/>
                <a:ea typeface="ＭＳ Ｐゴシック" charset="-128"/>
              </a:rPr>
              <a:t>Naidoo</a:t>
            </a:r>
            <a:r>
              <a:rPr lang="en-GB" altLang="ja-JP" sz="1200" dirty="0">
                <a:latin typeface="Verdana" pitchFamily="34" charset="0"/>
                <a:ea typeface="ＭＳ Ｐゴシック" charset="-128"/>
              </a:rPr>
              <a:t> S. Child abuse </a:t>
            </a:r>
            <a:r>
              <a:rPr lang="en-GB" altLang="ja-JP" sz="1200" dirty="0" err="1">
                <a:latin typeface="Verdana" pitchFamily="34" charset="0"/>
                <a:ea typeface="ＭＳ Ｐゴシック" charset="-128"/>
              </a:rPr>
              <a:t>negl</a:t>
            </a:r>
            <a:r>
              <a:rPr lang="en-GB" altLang="ja-JP" sz="1200" dirty="0">
                <a:latin typeface="Verdana" pitchFamily="34" charset="0"/>
                <a:ea typeface="ＭＳ Ｐゴシック" charset="-128"/>
              </a:rPr>
              <a:t> 2000;24(4) 521-34</a:t>
            </a:r>
            <a:r>
              <a:rPr lang="sv-SE" altLang="ja-JP" sz="1200" dirty="0">
                <a:latin typeface="Verdana" pitchFamily="34" charset="0"/>
                <a:ea typeface="ＭＳ Ｐゴシック" charset="-128"/>
              </a:rPr>
              <a:t> </a:t>
            </a:r>
            <a:endParaRPr lang="en-GB" altLang="ja-JP" sz="1200" dirty="0">
              <a:latin typeface="Verdana" pitchFamily="34" charset="0"/>
              <a:ea typeface="ＭＳ Ｐゴシック" charset="-128"/>
            </a:endParaRPr>
          </a:p>
          <a:p>
            <a:pPr marL="457200" indent="-457200" algn="r"/>
            <a:r>
              <a:rPr lang="en-GB" altLang="ja-JP" sz="1200" dirty="0" err="1" smtClean="0">
                <a:latin typeface="Verdana" pitchFamily="34" charset="0"/>
                <a:ea typeface="ＭＳ Ｐゴシック" charset="-128"/>
              </a:rPr>
              <a:t>Gustafsson</a:t>
            </a:r>
            <a:r>
              <a:rPr lang="en-GB" altLang="ja-JP" sz="1200" dirty="0" smtClean="0">
                <a:latin typeface="Verdana" pitchFamily="34" charset="0"/>
                <a:ea typeface="ＭＳ Ｐゴシック" charset="-128"/>
              </a:rPr>
              <a:t> </a:t>
            </a:r>
            <a:r>
              <a:rPr lang="en-GB" altLang="ja-JP" sz="1200" dirty="0">
                <a:latin typeface="Verdana" pitchFamily="34" charset="0"/>
                <a:ea typeface="ＭＳ Ｐゴシック" charset="-128"/>
              </a:rPr>
              <a:t>et al. </a:t>
            </a:r>
            <a:r>
              <a:rPr lang="en-GB" altLang="ja-JP" sz="1200" dirty="0" err="1">
                <a:latin typeface="Verdana" pitchFamily="34" charset="0"/>
                <a:ea typeface="ＭＳ Ｐゴシック" charset="-128"/>
              </a:rPr>
              <a:t>Int</a:t>
            </a:r>
            <a:r>
              <a:rPr lang="en-GB" altLang="ja-JP" sz="1200" dirty="0">
                <a:latin typeface="Verdana" pitchFamily="34" charset="0"/>
                <a:ea typeface="ＭＳ Ｐゴシック" charset="-128"/>
              </a:rPr>
              <a:t> J </a:t>
            </a:r>
            <a:r>
              <a:rPr lang="en-GB" altLang="ja-JP" sz="1200" dirty="0" err="1">
                <a:latin typeface="Verdana" pitchFamily="34" charset="0"/>
                <a:ea typeface="ＭＳ Ｐゴシック" charset="-128"/>
              </a:rPr>
              <a:t>Paediatr</a:t>
            </a:r>
            <a:r>
              <a:rPr lang="en-GB" altLang="ja-JP" sz="1200" dirty="0">
                <a:latin typeface="Verdana" pitchFamily="34" charset="0"/>
                <a:ea typeface="ＭＳ Ｐゴシック" charset="-128"/>
              </a:rPr>
              <a:t> Dent </a:t>
            </a:r>
            <a:r>
              <a:rPr lang="en-GB" altLang="ja-JP" sz="1200" dirty="0" smtClean="0">
                <a:latin typeface="Verdana" pitchFamily="34" charset="0"/>
                <a:ea typeface="ＭＳ Ｐゴシック" charset="-128"/>
              </a:rPr>
              <a:t>2007;17:449-459</a:t>
            </a:r>
            <a:endParaRPr lang="sv-SE" sz="800" dirty="0">
              <a:latin typeface="Verdana" pitchFamily="34" charset="0"/>
              <a:ea typeface="ＭＳ Ｐゴシック" charset="-128"/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Therese Kvist</a:t>
            </a:r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4213" y="1700808"/>
            <a:ext cx="7772400" cy="4392488"/>
          </a:xfrm>
          <a:noFill/>
        </p:spPr>
        <p:txBody>
          <a:bodyPr/>
          <a:lstStyle/>
          <a:p>
            <a:pPr eaLnBrk="1" hangingPunct="1">
              <a:buFont typeface="Arial" pitchFamily="34" charset="0"/>
              <a:buChar char="•"/>
            </a:pPr>
            <a:r>
              <a:rPr lang="sv-SE" sz="2800" dirty="0" err="1" smtClean="0">
                <a:latin typeface="Verdana" pitchFamily="34" charset="0"/>
              </a:rPr>
              <a:t>How</a:t>
            </a:r>
            <a:r>
              <a:rPr lang="sv-SE" sz="2800" dirty="0" smtClean="0">
                <a:latin typeface="Verdana" pitchFamily="34" charset="0"/>
              </a:rPr>
              <a:t> </a:t>
            </a:r>
            <a:r>
              <a:rPr lang="sv-SE" sz="2800" dirty="0" err="1" smtClean="0">
                <a:latin typeface="Verdana" pitchFamily="34" charset="0"/>
              </a:rPr>
              <a:t>do</a:t>
            </a:r>
            <a:r>
              <a:rPr lang="sv-SE" sz="2800" dirty="0" smtClean="0">
                <a:latin typeface="Verdana" pitchFamily="34" charset="0"/>
              </a:rPr>
              <a:t> abuse and </a:t>
            </a:r>
            <a:r>
              <a:rPr lang="sv-SE" sz="2800" dirty="0" err="1" smtClean="0">
                <a:latin typeface="Verdana" pitchFamily="34" charset="0"/>
              </a:rPr>
              <a:t>neglect</a:t>
            </a:r>
            <a:r>
              <a:rPr lang="sv-SE" sz="2800" dirty="0" smtClean="0">
                <a:latin typeface="Verdana" pitchFamily="34" charset="0"/>
              </a:rPr>
              <a:t> </a:t>
            </a:r>
            <a:r>
              <a:rPr lang="sv-SE" sz="2800" dirty="0" err="1" smtClean="0">
                <a:latin typeface="Verdana" pitchFamily="34" charset="0"/>
              </a:rPr>
              <a:t>affect</a:t>
            </a:r>
            <a:r>
              <a:rPr lang="sv-SE" sz="2800" dirty="0" smtClean="0">
                <a:latin typeface="Verdana" pitchFamily="34" charset="0"/>
              </a:rPr>
              <a:t> oral and dental </a:t>
            </a:r>
            <a:r>
              <a:rPr lang="sv-SE" sz="2800" dirty="0" err="1" smtClean="0">
                <a:latin typeface="Verdana" pitchFamily="34" charset="0"/>
              </a:rPr>
              <a:t>health</a:t>
            </a:r>
            <a:r>
              <a:rPr lang="sv-SE" sz="2800" dirty="0" smtClean="0">
                <a:latin typeface="Verdana" pitchFamily="34" charset="0"/>
              </a:rPr>
              <a:t> in </a:t>
            </a:r>
            <a:r>
              <a:rPr lang="sv-SE" sz="2800" dirty="0" err="1" smtClean="0">
                <a:latin typeface="Verdana" pitchFamily="34" charset="0"/>
              </a:rPr>
              <a:t>children</a:t>
            </a:r>
            <a:r>
              <a:rPr lang="sv-SE" sz="2800" dirty="0" smtClean="0">
                <a:latin typeface="Verdana" pitchFamily="34" charset="0"/>
              </a:rPr>
              <a:t> and </a:t>
            </a:r>
            <a:r>
              <a:rPr lang="sv-SE" sz="2800" dirty="0" err="1" smtClean="0">
                <a:latin typeface="Verdana" pitchFamily="34" charset="0"/>
              </a:rPr>
              <a:t>adolescents</a:t>
            </a:r>
            <a:endParaRPr lang="sv-SE" sz="2800" dirty="0" smtClean="0">
              <a:latin typeface="Verdana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sv-SE" sz="2800" dirty="0" err="1" smtClean="0">
                <a:latin typeface="Verdana" pitchFamily="34" charset="0"/>
              </a:rPr>
              <a:t>How</a:t>
            </a:r>
            <a:r>
              <a:rPr lang="sv-SE" sz="2800" dirty="0" smtClean="0">
                <a:latin typeface="Verdana" pitchFamily="34" charset="0"/>
              </a:rPr>
              <a:t> </a:t>
            </a:r>
            <a:r>
              <a:rPr lang="sv-SE" sz="2800" dirty="0" err="1" smtClean="0">
                <a:latin typeface="Verdana" pitchFamily="34" charset="0"/>
              </a:rPr>
              <a:t>can</a:t>
            </a:r>
            <a:r>
              <a:rPr lang="sv-SE" sz="2800" dirty="0" smtClean="0">
                <a:latin typeface="Verdana" pitchFamily="34" charset="0"/>
              </a:rPr>
              <a:t> </a:t>
            </a:r>
            <a:r>
              <a:rPr lang="sv-SE" sz="2800" dirty="0" err="1" smtClean="0">
                <a:latin typeface="Verdana" pitchFamily="34" charset="0"/>
              </a:rPr>
              <a:t>we</a:t>
            </a:r>
            <a:r>
              <a:rPr lang="sv-SE" sz="2800" dirty="0" smtClean="0">
                <a:latin typeface="Verdana" pitchFamily="34" charset="0"/>
              </a:rPr>
              <a:t> </a:t>
            </a:r>
            <a:r>
              <a:rPr lang="sv-SE" sz="2800" dirty="0" err="1" smtClean="0">
                <a:latin typeface="Verdana" pitchFamily="34" charset="0"/>
              </a:rPr>
              <a:t>improve</a:t>
            </a:r>
            <a:r>
              <a:rPr lang="sv-SE" sz="2800" dirty="0" smtClean="0">
                <a:latin typeface="Verdana" pitchFamily="34" charset="0"/>
              </a:rPr>
              <a:t> </a:t>
            </a:r>
            <a:r>
              <a:rPr lang="sv-SE" sz="2800" dirty="0" err="1" smtClean="0">
                <a:latin typeface="Verdana" pitchFamily="34" charset="0"/>
              </a:rPr>
              <a:t>multiprofessional</a:t>
            </a:r>
            <a:r>
              <a:rPr lang="sv-SE" sz="2800" dirty="0" smtClean="0">
                <a:latin typeface="Verdana" pitchFamily="34" charset="0"/>
              </a:rPr>
              <a:t> </a:t>
            </a:r>
            <a:r>
              <a:rPr lang="sv-SE" sz="2800" dirty="0" err="1" smtClean="0">
                <a:latin typeface="Verdana" pitchFamily="34" charset="0"/>
              </a:rPr>
              <a:t>communication</a:t>
            </a:r>
            <a:r>
              <a:rPr lang="sv-SE" sz="2800" dirty="0" smtClean="0">
                <a:latin typeface="Verdana" pitchFamily="34" charset="0"/>
              </a:rPr>
              <a:t>?</a:t>
            </a:r>
          </a:p>
          <a:p>
            <a:pPr>
              <a:buFont typeface="Arial" pitchFamily="34" charset="0"/>
              <a:buChar char="•"/>
            </a:pPr>
            <a:r>
              <a:rPr lang="sv-SE" sz="2800" dirty="0" err="1" smtClean="0">
                <a:latin typeface="Verdana" pitchFamily="34" charset="0"/>
              </a:rPr>
              <a:t>What</a:t>
            </a:r>
            <a:r>
              <a:rPr lang="sv-SE" sz="2800" dirty="0" smtClean="0">
                <a:latin typeface="Verdana" pitchFamily="34" charset="0"/>
              </a:rPr>
              <a:t> are the </a:t>
            </a:r>
            <a:r>
              <a:rPr lang="sv-SE" sz="2800" dirty="0" err="1" smtClean="0">
                <a:latin typeface="Verdana" pitchFamily="34" charset="0"/>
              </a:rPr>
              <a:t>barriers</a:t>
            </a:r>
            <a:r>
              <a:rPr lang="sv-SE" sz="2800" dirty="0" smtClean="0">
                <a:latin typeface="Verdana" pitchFamily="34" charset="0"/>
              </a:rPr>
              <a:t> and </a:t>
            </a:r>
            <a:r>
              <a:rPr lang="sv-SE" sz="2800" dirty="0" err="1" smtClean="0">
                <a:latin typeface="Verdana" pitchFamily="34" charset="0"/>
              </a:rPr>
              <a:t>challenges</a:t>
            </a:r>
            <a:r>
              <a:rPr lang="sv-SE" sz="2800" dirty="0" smtClean="0">
                <a:latin typeface="Verdana" pitchFamily="34" charset="0"/>
              </a:rPr>
              <a:t> to </a:t>
            </a:r>
            <a:r>
              <a:rPr lang="sv-SE" sz="2800" dirty="0" err="1" smtClean="0">
                <a:latin typeface="Verdana" pitchFamily="34" charset="0"/>
              </a:rPr>
              <a:t>identify</a:t>
            </a:r>
            <a:r>
              <a:rPr lang="sv-SE" sz="2800" dirty="0" smtClean="0">
                <a:latin typeface="Verdana" pitchFamily="34" charset="0"/>
              </a:rPr>
              <a:t> and report </a:t>
            </a:r>
            <a:r>
              <a:rPr lang="sv-SE" sz="2800" dirty="0" err="1" smtClean="0">
                <a:latin typeface="Verdana" pitchFamily="34" charset="0"/>
              </a:rPr>
              <a:t>abused</a:t>
            </a:r>
            <a:r>
              <a:rPr lang="sv-SE" sz="2800" dirty="0" smtClean="0">
                <a:latin typeface="Verdana" pitchFamily="34" charset="0"/>
              </a:rPr>
              <a:t> and </a:t>
            </a:r>
            <a:r>
              <a:rPr lang="sv-SE" sz="2800" dirty="0" err="1" smtClean="0">
                <a:latin typeface="Verdana" pitchFamily="34" charset="0"/>
              </a:rPr>
              <a:t>neglected</a:t>
            </a:r>
            <a:r>
              <a:rPr lang="sv-SE" sz="2800" dirty="0" smtClean="0">
                <a:latin typeface="Verdana" pitchFamily="34" charset="0"/>
              </a:rPr>
              <a:t> </a:t>
            </a:r>
            <a:r>
              <a:rPr lang="sv-SE" sz="2800" dirty="0" err="1" smtClean="0">
                <a:latin typeface="Verdana" pitchFamily="34" charset="0"/>
              </a:rPr>
              <a:t>children</a:t>
            </a:r>
            <a:r>
              <a:rPr lang="sv-SE" sz="2800" dirty="0" smtClean="0">
                <a:latin typeface="Verdana" pitchFamily="34" charset="0"/>
              </a:rPr>
              <a:t> in </a:t>
            </a:r>
            <a:r>
              <a:rPr lang="sv-SE" sz="2800" dirty="0" err="1" smtClean="0">
                <a:latin typeface="Verdana" pitchFamily="34" charset="0"/>
              </a:rPr>
              <a:t>dentistry</a:t>
            </a:r>
            <a:endParaRPr lang="sv-SE" sz="2800" dirty="0" smtClean="0">
              <a:latin typeface="Verdana" pitchFamily="34" charset="0"/>
            </a:endParaRPr>
          </a:p>
          <a:p>
            <a:pPr marL="0" indent="0">
              <a:buNone/>
            </a:pPr>
            <a:endParaRPr lang="sv-SE" sz="2800" dirty="0" smtClean="0">
              <a:latin typeface="Verdana" pitchFamily="34" charset="0"/>
            </a:endParaRPr>
          </a:p>
        </p:txBody>
      </p:sp>
      <p:sp>
        <p:nvSpPr>
          <p:cNvPr id="14339" name="Rectangle 2"/>
          <p:cNvSpPr>
            <a:spLocks noChangeArrowheads="1"/>
          </p:cNvSpPr>
          <p:nvPr/>
        </p:nvSpPr>
        <p:spPr bwMode="auto">
          <a:xfrm>
            <a:off x="611560" y="908050"/>
            <a:ext cx="7127503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sv-SE" sz="3600" dirty="0" smtClean="0">
                <a:solidFill>
                  <a:srgbClr val="870052"/>
                </a:solidFill>
                <a:latin typeface="Verdana" pitchFamily="34" charset="0"/>
              </a:rPr>
              <a:t>Gaps of </a:t>
            </a:r>
            <a:r>
              <a:rPr lang="sv-SE" sz="3600" dirty="0" err="1" smtClean="0">
                <a:solidFill>
                  <a:srgbClr val="870052"/>
                </a:solidFill>
                <a:latin typeface="Verdana" pitchFamily="34" charset="0"/>
              </a:rPr>
              <a:t>knowledge</a:t>
            </a:r>
            <a:endParaRPr lang="sv-SE" sz="3600" dirty="0">
              <a:solidFill>
                <a:srgbClr val="870052"/>
              </a:solidFill>
              <a:latin typeface="Verdana" pitchFamily="34" charset="0"/>
            </a:endParaRP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Therese Kvist</a:t>
            </a:r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" dur="2000" fill="hold"/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ChangeArrowheads="1"/>
          </p:cNvSpPr>
          <p:nvPr/>
        </p:nvSpPr>
        <p:spPr bwMode="auto">
          <a:xfrm>
            <a:off x="467544" y="1556792"/>
            <a:ext cx="7704906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sv-SE" sz="3600" dirty="0" smtClean="0">
                <a:solidFill>
                  <a:schemeClr val="accent1"/>
                </a:solidFill>
                <a:latin typeface="Verdana" pitchFamily="34" charset="0"/>
              </a:rPr>
              <a:t>Observe and </a:t>
            </a:r>
            <a:r>
              <a:rPr lang="sv-SE" sz="3600" dirty="0" err="1" smtClean="0">
                <a:solidFill>
                  <a:schemeClr val="accent1"/>
                </a:solidFill>
                <a:latin typeface="Verdana" pitchFamily="34" charset="0"/>
              </a:rPr>
              <a:t>recognize-</a:t>
            </a:r>
            <a:r>
              <a:rPr lang="sv-SE" sz="3600" dirty="0" smtClean="0">
                <a:solidFill>
                  <a:schemeClr val="accent1"/>
                </a:solidFill>
                <a:latin typeface="Verdana" pitchFamily="34" charset="0"/>
              </a:rPr>
              <a:t> </a:t>
            </a:r>
            <a:r>
              <a:rPr lang="sv-SE" sz="3200" dirty="0" smtClean="0">
                <a:solidFill>
                  <a:schemeClr val="accent1"/>
                </a:solidFill>
                <a:latin typeface="Verdana" pitchFamily="34" charset="0"/>
              </a:rPr>
              <a:t>deviations from the normal </a:t>
            </a:r>
            <a:r>
              <a:rPr lang="sv-SE" sz="3200" dirty="0" err="1" smtClean="0">
                <a:solidFill>
                  <a:schemeClr val="accent1"/>
                </a:solidFill>
                <a:latin typeface="Verdana" pitchFamily="34" charset="0"/>
              </a:rPr>
              <a:t>spectra</a:t>
            </a:r>
            <a:endParaRPr lang="sv-SE" sz="3600" dirty="0">
              <a:solidFill>
                <a:schemeClr val="accent1"/>
              </a:solidFill>
              <a:latin typeface="Verdana" pitchFamily="34" charset="0"/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Therese Kvist</a:t>
            </a:r>
            <a:endParaRPr lang="sv-SE"/>
          </a:p>
        </p:txBody>
      </p:sp>
      <p:sp>
        <p:nvSpPr>
          <p:cNvPr id="6" name="Rektangel 5"/>
          <p:cNvSpPr/>
          <p:nvPr/>
        </p:nvSpPr>
        <p:spPr>
          <a:xfrm>
            <a:off x="4663286" y="6381328"/>
            <a:ext cx="448071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i="1" dirty="0" err="1" smtClean="0">
                <a:latin typeface="Verdana" pitchFamily="34" charset="0"/>
              </a:rPr>
              <a:t>Lykke</a:t>
            </a:r>
            <a:r>
              <a:rPr lang="en-GB" sz="1400" i="1" dirty="0" smtClean="0">
                <a:latin typeface="Verdana" pitchFamily="34" charset="0"/>
              </a:rPr>
              <a:t> K et al Family </a:t>
            </a:r>
            <a:r>
              <a:rPr lang="en-GB" sz="1400" i="1" dirty="0" smtClean="0">
                <a:latin typeface="Verdana" pitchFamily="34" charset="0"/>
              </a:rPr>
              <a:t>Practice</a:t>
            </a:r>
            <a:r>
              <a:rPr lang="en-GB" sz="1400" dirty="0" smtClean="0">
                <a:latin typeface="Verdana" pitchFamily="34" charset="0"/>
              </a:rPr>
              <a:t> 2008;</a:t>
            </a:r>
            <a:r>
              <a:rPr lang="en-GB" sz="1400" b="1" dirty="0" smtClean="0">
                <a:latin typeface="Verdana" pitchFamily="34" charset="0"/>
              </a:rPr>
              <a:t>25</a:t>
            </a:r>
            <a:r>
              <a:rPr lang="en-GB" sz="1400" dirty="0" smtClean="0">
                <a:latin typeface="Verdana" pitchFamily="34" charset="0"/>
              </a:rPr>
              <a:t>:146-153</a:t>
            </a:r>
            <a:endParaRPr lang="sv-SE" sz="1400" dirty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39552" y="1844824"/>
            <a:ext cx="7772400" cy="3744416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3200" dirty="0" smtClean="0">
                <a:latin typeface="Verdana" pitchFamily="34" charset="0"/>
              </a:rPr>
              <a:t>Changing or inconsistent history</a:t>
            </a:r>
            <a:endParaRPr lang="sv-SE" sz="3200" dirty="0" smtClean="0">
              <a:latin typeface="Verdana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3200" dirty="0" smtClean="0">
                <a:latin typeface="Verdana" pitchFamily="34" charset="0"/>
              </a:rPr>
              <a:t>Delay in presentation</a:t>
            </a:r>
            <a:endParaRPr lang="sv-SE" sz="3200" dirty="0" smtClean="0">
              <a:latin typeface="Verdana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3200" dirty="0" smtClean="0">
                <a:latin typeface="Verdana" pitchFamily="34" charset="0"/>
              </a:rPr>
              <a:t>Previous concerns, including siblings </a:t>
            </a:r>
            <a:endParaRPr lang="sv-SE" sz="3200" dirty="0" smtClean="0">
              <a:latin typeface="Verdana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3200" dirty="0" smtClean="0">
                <a:latin typeface="Verdana" pitchFamily="34" charset="0"/>
              </a:rPr>
              <a:t>Dental examination</a:t>
            </a:r>
            <a:endParaRPr lang="sv-SE" sz="3200" dirty="0" smtClean="0">
              <a:latin typeface="Verdana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3200" dirty="0" smtClean="0">
                <a:latin typeface="Verdana" pitchFamily="34" charset="0"/>
              </a:rPr>
              <a:t>Injuries</a:t>
            </a:r>
            <a:endParaRPr lang="sv-SE" sz="2800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Therese Kvist</a:t>
            </a:r>
            <a:endParaRPr lang="sv-SE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67544" y="692696"/>
            <a:ext cx="7772400" cy="862012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36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Verdana" pitchFamily="34" charset="0"/>
                <a:ea typeface="+mj-ea"/>
                <a:cs typeface="+mj-cs"/>
              </a:rPr>
              <a:t>Trauma or </a:t>
            </a:r>
            <a:r>
              <a:rPr kumimoji="0" lang="sv-SE" sz="3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Verdana" pitchFamily="34" charset="0"/>
                <a:ea typeface="+mj-ea"/>
                <a:cs typeface="+mj-cs"/>
              </a:rPr>
              <a:t>abuse</a:t>
            </a:r>
            <a:r>
              <a:rPr kumimoji="0" lang="sv-SE" sz="36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Verdana" pitchFamily="34" charset="0"/>
                <a:ea typeface="+mj-ea"/>
                <a:cs typeface="+mj-cs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692696"/>
            <a:ext cx="7772400" cy="864096"/>
          </a:xfrm>
        </p:spPr>
        <p:txBody>
          <a:bodyPr/>
          <a:lstStyle/>
          <a:p>
            <a:r>
              <a:rPr lang="sv-SE" sz="3600" b="0" dirty="0" err="1" smtClean="0">
                <a:latin typeface="Verdana" pitchFamily="34" charset="0"/>
              </a:rPr>
              <a:t>Sexual</a:t>
            </a:r>
            <a:r>
              <a:rPr lang="sv-SE" sz="3600" b="0" dirty="0" smtClean="0">
                <a:latin typeface="Verdana" pitchFamily="34" charset="0"/>
              </a:rPr>
              <a:t> </a:t>
            </a:r>
            <a:r>
              <a:rPr lang="sv-SE" sz="3600" b="0" dirty="0" err="1" smtClean="0">
                <a:latin typeface="Verdana" pitchFamily="34" charset="0"/>
              </a:rPr>
              <a:t>abuse</a:t>
            </a:r>
            <a:endParaRPr lang="sv-SE" sz="3600" b="0" dirty="0" smtClean="0">
              <a:latin typeface="Verdana" pitchFamily="34" charset="0"/>
            </a:endParaRPr>
          </a:p>
        </p:txBody>
      </p:sp>
      <p:sp>
        <p:nvSpPr>
          <p:cNvPr id="21509" name="Text Box 7"/>
          <p:cNvSpPr txBox="1">
            <a:spLocks noChangeArrowheads="1"/>
          </p:cNvSpPr>
          <p:nvPr/>
        </p:nvSpPr>
        <p:spPr bwMode="auto">
          <a:xfrm>
            <a:off x="611560" y="2564904"/>
            <a:ext cx="828092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Clr>
                <a:schemeClr val="accent1"/>
              </a:buClr>
              <a:buFont typeface="Arial" pitchFamily="34" charset="0"/>
              <a:buChar char="•"/>
            </a:pPr>
            <a:r>
              <a:rPr lang="sv-SE" sz="3200" dirty="0" smtClean="0">
                <a:latin typeface="Verdana" pitchFamily="34" charset="0"/>
              </a:rPr>
              <a:t> </a:t>
            </a:r>
            <a:r>
              <a:rPr lang="sv-SE" sz="3200" dirty="0" err="1" smtClean="0">
                <a:latin typeface="Verdana" pitchFamily="34" charset="0"/>
              </a:rPr>
              <a:t>Bruises</a:t>
            </a:r>
            <a:r>
              <a:rPr lang="sv-SE" sz="3200" dirty="0" smtClean="0">
                <a:latin typeface="Verdana" pitchFamily="34" charset="0"/>
              </a:rPr>
              <a:t> and </a:t>
            </a:r>
            <a:r>
              <a:rPr lang="sv-SE" sz="3200" dirty="0" err="1" smtClean="0">
                <a:latin typeface="Verdana" pitchFamily="34" charset="0"/>
              </a:rPr>
              <a:t>petechier</a:t>
            </a:r>
            <a:r>
              <a:rPr lang="sv-SE" sz="3200" dirty="0" smtClean="0">
                <a:latin typeface="Verdana" pitchFamily="34" charset="0"/>
              </a:rPr>
              <a:t> </a:t>
            </a:r>
            <a:r>
              <a:rPr lang="sv-SE" sz="3200" dirty="0" smtClean="0">
                <a:latin typeface="Verdana" pitchFamily="34" charset="0"/>
              </a:rPr>
              <a:t>in </a:t>
            </a:r>
            <a:r>
              <a:rPr lang="sv-SE" sz="3200" dirty="0" err="1" smtClean="0">
                <a:latin typeface="Verdana" pitchFamily="34" charset="0"/>
              </a:rPr>
              <a:t>palatinal</a:t>
            </a:r>
            <a:r>
              <a:rPr lang="sv-SE" sz="3200" dirty="0" smtClean="0">
                <a:latin typeface="Verdana" pitchFamily="34" charset="0"/>
              </a:rPr>
              <a:t> </a:t>
            </a:r>
            <a:r>
              <a:rPr lang="sv-SE" sz="3200" dirty="0" smtClean="0">
                <a:latin typeface="Verdana" pitchFamily="34" charset="0"/>
              </a:rPr>
              <a:t>	</a:t>
            </a:r>
            <a:r>
              <a:rPr lang="sv-SE" sz="3200" dirty="0" err="1" smtClean="0">
                <a:latin typeface="Verdana" pitchFamily="34" charset="0"/>
              </a:rPr>
              <a:t>mucosa</a:t>
            </a:r>
            <a:endParaRPr lang="sv-SE" sz="3200" dirty="0">
              <a:latin typeface="Verdana" pitchFamily="34" charset="0"/>
            </a:endParaRPr>
          </a:p>
          <a:p>
            <a:pPr>
              <a:buClr>
                <a:schemeClr val="accent1"/>
              </a:buClr>
              <a:buFont typeface="Arial" pitchFamily="34" charset="0"/>
              <a:buChar char="•"/>
            </a:pPr>
            <a:r>
              <a:rPr lang="sv-SE" sz="3200" dirty="0" smtClean="0">
                <a:latin typeface="Verdana" pitchFamily="34" charset="0"/>
              </a:rPr>
              <a:t> Extreme dental </a:t>
            </a:r>
            <a:r>
              <a:rPr lang="sv-SE" sz="3200" dirty="0" err="1" smtClean="0">
                <a:latin typeface="Verdana" pitchFamily="34" charset="0"/>
              </a:rPr>
              <a:t>fear</a:t>
            </a:r>
            <a:endParaRPr lang="sv-SE" sz="3200" dirty="0" smtClean="0">
              <a:latin typeface="Verdana" pitchFamily="34" charset="0"/>
            </a:endParaRPr>
          </a:p>
          <a:p>
            <a:pPr>
              <a:buClr>
                <a:schemeClr val="accent1"/>
              </a:buClr>
              <a:buFont typeface="Arial" pitchFamily="34" charset="0"/>
              <a:buChar char="•"/>
            </a:pPr>
            <a:r>
              <a:rPr lang="sv-SE" sz="3200" dirty="0" smtClean="0">
                <a:latin typeface="Verdana" pitchFamily="34" charset="0"/>
              </a:rPr>
              <a:t> </a:t>
            </a:r>
            <a:r>
              <a:rPr lang="sv-SE" sz="3200" dirty="0" err="1" smtClean="0">
                <a:latin typeface="Verdana" pitchFamily="34" charset="0"/>
              </a:rPr>
              <a:t>Veneric</a:t>
            </a:r>
            <a:r>
              <a:rPr lang="sv-SE" sz="3200" dirty="0" smtClean="0">
                <a:latin typeface="Verdana" pitchFamily="34" charset="0"/>
              </a:rPr>
              <a:t> </a:t>
            </a:r>
            <a:r>
              <a:rPr lang="sv-SE" sz="3200" dirty="0" err="1" smtClean="0">
                <a:latin typeface="Verdana" pitchFamily="34" charset="0"/>
              </a:rPr>
              <a:t>disease</a:t>
            </a:r>
            <a:r>
              <a:rPr lang="sv-SE" sz="3200" dirty="0" smtClean="0">
                <a:latin typeface="Verdana" pitchFamily="34" charset="0"/>
              </a:rPr>
              <a:t> </a:t>
            </a:r>
            <a:endParaRPr lang="sv-SE" sz="3200" dirty="0">
              <a:latin typeface="Verdana" pitchFamily="34" charset="0"/>
            </a:endParaRPr>
          </a:p>
        </p:txBody>
      </p:sp>
      <p:sp>
        <p:nvSpPr>
          <p:cNvPr id="21513" name="Text Box 7"/>
          <p:cNvSpPr txBox="1">
            <a:spLocks noChangeArrowheads="1"/>
          </p:cNvSpPr>
          <p:nvPr/>
        </p:nvSpPr>
        <p:spPr bwMode="auto">
          <a:xfrm>
            <a:off x="5291022" y="6453336"/>
            <a:ext cx="385297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v-SE" sz="1200" dirty="0">
                <a:latin typeface="Verdana" pitchFamily="34" charset="0"/>
              </a:rPr>
              <a:t>Willumsen T. </a:t>
            </a:r>
            <a:r>
              <a:rPr lang="fr-FR" sz="1200" i="1" dirty="0">
                <a:latin typeface="Verdana" pitchFamily="34" charset="0"/>
              </a:rPr>
              <a:t>Eur J Oral Sci</a:t>
            </a:r>
            <a:r>
              <a:rPr lang="fr-FR" sz="1200" dirty="0">
                <a:latin typeface="Verdana" pitchFamily="34" charset="0"/>
              </a:rPr>
              <a:t> 2001;109: 291-296</a:t>
            </a:r>
            <a:endParaRPr lang="sv-SE" sz="1200" dirty="0">
              <a:latin typeface="Verdana" pitchFamily="34" charset="0"/>
            </a:endParaRPr>
          </a:p>
        </p:txBody>
      </p:sp>
      <p:sp>
        <p:nvSpPr>
          <p:cNvPr id="7" name="Platshållare för sidfot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Therese Kvist</a:t>
            </a:r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200" b="0" dirty="0" err="1" smtClean="0">
                <a:latin typeface="Verdana" pitchFamily="34" charset="0"/>
              </a:rPr>
              <a:t>Important</a:t>
            </a:r>
            <a:r>
              <a:rPr lang="sv-SE" sz="3200" b="0" dirty="0" smtClean="0">
                <a:latin typeface="Verdana" pitchFamily="34" charset="0"/>
              </a:rPr>
              <a:t> </a:t>
            </a:r>
            <a:r>
              <a:rPr lang="sv-SE" sz="3200" b="0" dirty="0" err="1" smtClean="0">
                <a:latin typeface="Verdana" pitchFamily="34" charset="0"/>
              </a:rPr>
              <a:t>note</a:t>
            </a:r>
            <a:endParaRPr lang="sv-SE" sz="3200" b="0" dirty="0">
              <a:latin typeface="Verdana" pitchFamily="34" charset="0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sv-SE" sz="3200" dirty="0" err="1" smtClean="0">
                <a:latin typeface="Verdana" pitchFamily="34" charset="0"/>
              </a:rPr>
              <a:t>Suspicions</a:t>
            </a:r>
            <a:r>
              <a:rPr lang="sv-SE" sz="3200" dirty="0" smtClean="0">
                <a:latin typeface="Verdana" pitchFamily="34" charset="0"/>
              </a:rPr>
              <a:t> of </a:t>
            </a:r>
            <a:r>
              <a:rPr lang="sv-SE" sz="3200" dirty="0" err="1" smtClean="0">
                <a:latin typeface="Verdana" pitchFamily="34" charset="0"/>
              </a:rPr>
              <a:t>physical</a:t>
            </a:r>
            <a:r>
              <a:rPr lang="sv-SE" sz="3200" dirty="0" smtClean="0">
                <a:latin typeface="Verdana" pitchFamily="34" charset="0"/>
              </a:rPr>
              <a:t> </a:t>
            </a:r>
            <a:r>
              <a:rPr lang="sv-SE" sz="3200" dirty="0" err="1" smtClean="0">
                <a:latin typeface="Verdana" pitchFamily="34" charset="0"/>
              </a:rPr>
              <a:t>abuse</a:t>
            </a:r>
            <a:r>
              <a:rPr lang="sv-SE" sz="3200" dirty="0" smtClean="0">
                <a:latin typeface="Verdana" pitchFamily="34" charset="0"/>
              </a:rPr>
              <a:t> or </a:t>
            </a:r>
            <a:r>
              <a:rPr lang="sv-SE" sz="3200" dirty="0" err="1" smtClean="0">
                <a:latin typeface="Verdana" pitchFamily="34" charset="0"/>
              </a:rPr>
              <a:t>sexual</a:t>
            </a:r>
            <a:r>
              <a:rPr lang="sv-SE" sz="3200" dirty="0" smtClean="0">
                <a:latin typeface="Verdana" pitchFamily="34" charset="0"/>
              </a:rPr>
              <a:t> </a:t>
            </a:r>
            <a:r>
              <a:rPr lang="sv-SE" sz="3200" dirty="0" err="1" smtClean="0">
                <a:latin typeface="Verdana" pitchFamily="34" charset="0"/>
              </a:rPr>
              <a:t>abuse</a:t>
            </a:r>
            <a:r>
              <a:rPr lang="sv-SE" sz="3200" dirty="0" smtClean="0">
                <a:latin typeface="Verdana" pitchFamily="34" charset="0"/>
              </a:rPr>
              <a:t> </a:t>
            </a:r>
            <a:r>
              <a:rPr lang="sv-SE" sz="3200" dirty="0" err="1" smtClean="0">
                <a:latin typeface="Verdana" pitchFamily="34" charset="0"/>
              </a:rPr>
              <a:t>should</a:t>
            </a:r>
            <a:r>
              <a:rPr lang="sv-SE" sz="3200" dirty="0" smtClean="0">
                <a:latin typeface="Verdana" pitchFamily="34" charset="0"/>
              </a:rPr>
              <a:t> not be </a:t>
            </a:r>
            <a:r>
              <a:rPr lang="sv-SE" sz="3200" dirty="0" err="1" smtClean="0">
                <a:latin typeface="Verdana" pitchFamily="34" charset="0"/>
              </a:rPr>
              <a:t>discussed</a:t>
            </a:r>
            <a:r>
              <a:rPr lang="sv-SE" sz="3200" dirty="0" smtClean="0">
                <a:latin typeface="Verdana" pitchFamily="34" charset="0"/>
              </a:rPr>
              <a:t> with the </a:t>
            </a:r>
            <a:r>
              <a:rPr lang="sv-SE" sz="3200" dirty="0" err="1" smtClean="0">
                <a:latin typeface="Verdana" pitchFamily="34" charset="0"/>
              </a:rPr>
              <a:t>parents</a:t>
            </a:r>
            <a:r>
              <a:rPr lang="sv-SE" sz="3200" dirty="0" smtClean="0">
                <a:latin typeface="Verdana" pitchFamily="34" charset="0"/>
              </a:rPr>
              <a:t> </a:t>
            </a:r>
            <a:r>
              <a:rPr lang="sv-SE" sz="3200" dirty="0" err="1" smtClean="0">
                <a:latin typeface="Verdana" pitchFamily="34" charset="0"/>
              </a:rPr>
              <a:t>before</a:t>
            </a:r>
            <a:r>
              <a:rPr lang="sv-SE" sz="3200" dirty="0" smtClean="0">
                <a:latin typeface="Verdana" pitchFamily="34" charset="0"/>
              </a:rPr>
              <a:t> </a:t>
            </a:r>
            <a:r>
              <a:rPr lang="sv-SE" sz="3200" dirty="0" err="1" smtClean="0">
                <a:latin typeface="Verdana" pitchFamily="34" charset="0"/>
              </a:rPr>
              <a:t>contacting</a:t>
            </a:r>
            <a:r>
              <a:rPr lang="sv-SE" sz="3200" dirty="0" smtClean="0">
                <a:latin typeface="Verdana" pitchFamily="34" charset="0"/>
              </a:rPr>
              <a:t> the social services</a:t>
            </a:r>
            <a:endParaRPr lang="sv-SE" sz="3200" dirty="0">
              <a:latin typeface="Verdana" pitchFamily="34" charset="0"/>
            </a:endParaRP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Therese Kvist</a:t>
            </a:r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7772400" cy="1143000"/>
          </a:xfrm>
        </p:spPr>
        <p:txBody>
          <a:bodyPr/>
          <a:lstStyle/>
          <a:p>
            <a:r>
              <a:rPr lang="sv-SE" sz="3200" b="0" dirty="0" err="1" smtClean="0">
                <a:latin typeface="Verdana" pitchFamily="34" charset="0"/>
              </a:rPr>
              <a:t>Emotional</a:t>
            </a:r>
            <a:r>
              <a:rPr lang="sv-SE" sz="3200" b="0" dirty="0" smtClean="0">
                <a:latin typeface="Verdana" pitchFamily="34" charset="0"/>
              </a:rPr>
              <a:t> </a:t>
            </a:r>
            <a:r>
              <a:rPr lang="sv-SE" sz="3200" b="0" dirty="0" err="1" smtClean="0">
                <a:latin typeface="Verdana" pitchFamily="34" charset="0"/>
              </a:rPr>
              <a:t>abuse</a:t>
            </a:r>
            <a:endParaRPr lang="sv-SE" sz="3200" b="0" dirty="0">
              <a:latin typeface="Verdana" pitchFamily="34" charset="0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39552" y="1916832"/>
            <a:ext cx="7772400" cy="3096344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sv-SE" sz="2800" dirty="0" smtClean="0">
                <a:latin typeface="Verdana" pitchFamily="34" charset="0"/>
              </a:rPr>
              <a:t>Dental </a:t>
            </a:r>
            <a:r>
              <a:rPr lang="sv-SE" sz="2800" dirty="0" err="1" smtClean="0">
                <a:latin typeface="Verdana" pitchFamily="34" charset="0"/>
              </a:rPr>
              <a:t>behavior</a:t>
            </a:r>
            <a:r>
              <a:rPr lang="sv-SE" sz="2800" dirty="0" smtClean="0">
                <a:latin typeface="Verdana" pitchFamily="34" charset="0"/>
              </a:rPr>
              <a:t> </a:t>
            </a:r>
            <a:r>
              <a:rPr lang="sv-SE" sz="2800" dirty="0" err="1" smtClean="0">
                <a:latin typeface="Verdana" pitchFamily="34" charset="0"/>
              </a:rPr>
              <a:t>managment</a:t>
            </a:r>
            <a:r>
              <a:rPr lang="sv-SE" sz="2800" dirty="0" smtClean="0">
                <a:latin typeface="Verdana" pitchFamily="34" charset="0"/>
              </a:rPr>
              <a:t> problems</a:t>
            </a:r>
            <a:r>
              <a:rPr lang="sv-SE" sz="2800" dirty="0" smtClean="0">
                <a:latin typeface="Verdana" pitchFamily="34" charset="0"/>
              </a:rPr>
              <a:t>?</a:t>
            </a:r>
          </a:p>
          <a:p>
            <a:pPr>
              <a:buFont typeface="Arial" pitchFamily="34" charset="0"/>
              <a:buChar char="•"/>
            </a:pPr>
            <a:r>
              <a:rPr lang="sv-SE" sz="2800" dirty="0" err="1" smtClean="0">
                <a:latin typeface="Verdana" pitchFamily="34" charset="0"/>
              </a:rPr>
              <a:t>Unrealistic</a:t>
            </a:r>
            <a:r>
              <a:rPr lang="sv-SE" sz="2800" dirty="0" smtClean="0">
                <a:latin typeface="Verdana" pitchFamily="34" charset="0"/>
              </a:rPr>
              <a:t> </a:t>
            </a:r>
            <a:r>
              <a:rPr lang="sv-SE" sz="2800" dirty="0" err="1" smtClean="0">
                <a:latin typeface="Verdana" pitchFamily="34" charset="0"/>
              </a:rPr>
              <a:t>expectations</a:t>
            </a:r>
            <a:endParaRPr lang="sv-SE" sz="2800" dirty="0" smtClean="0">
              <a:latin typeface="Verdana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sv-SE" sz="2800" dirty="0" err="1" smtClean="0">
                <a:latin typeface="Verdana" pitchFamily="34" charset="0"/>
              </a:rPr>
              <a:t>Ignorance</a:t>
            </a:r>
            <a:r>
              <a:rPr lang="sv-SE" sz="2800" dirty="0" smtClean="0">
                <a:latin typeface="Verdana" pitchFamily="34" charset="0"/>
              </a:rPr>
              <a:t> of the </a:t>
            </a:r>
            <a:r>
              <a:rPr lang="sv-SE" sz="2800" dirty="0" err="1" smtClean="0">
                <a:latin typeface="Verdana" pitchFamily="34" charset="0"/>
              </a:rPr>
              <a:t>child</a:t>
            </a:r>
            <a:endParaRPr lang="sv-SE" sz="2800" dirty="0" smtClean="0">
              <a:latin typeface="Verdana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sv-SE" sz="2800" dirty="0" err="1" smtClean="0">
                <a:latin typeface="Verdana" pitchFamily="34" charset="0"/>
              </a:rPr>
              <a:t>Physical</a:t>
            </a:r>
            <a:r>
              <a:rPr lang="sv-SE" sz="2800" dirty="0" smtClean="0">
                <a:latin typeface="Verdana" pitchFamily="34" charset="0"/>
              </a:rPr>
              <a:t> </a:t>
            </a:r>
            <a:r>
              <a:rPr lang="sv-SE" sz="2800" dirty="0" err="1" smtClean="0">
                <a:latin typeface="Verdana" pitchFamily="34" charset="0"/>
              </a:rPr>
              <a:t>abuse</a:t>
            </a:r>
            <a:r>
              <a:rPr lang="sv-SE" sz="2800" dirty="0" smtClean="0">
                <a:latin typeface="Verdana" pitchFamily="34" charset="0"/>
              </a:rPr>
              <a:t> and </a:t>
            </a:r>
            <a:r>
              <a:rPr lang="sv-SE" sz="2800" dirty="0" err="1" smtClean="0">
                <a:latin typeface="Verdana" pitchFamily="34" charset="0"/>
              </a:rPr>
              <a:t>intimate</a:t>
            </a:r>
            <a:r>
              <a:rPr lang="sv-SE" sz="2800" dirty="0" smtClean="0">
                <a:latin typeface="Verdana" pitchFamily="34" charset="0"/>
              </a:rPr>
              <a:t> partner </a:t>
            </a:r>
            <a:r>
              <a:rPr lang="sv-SE" sz="2800" dirty="0" err="1" smtClean="0">
                <a:latin typeface="Verdana" pitchFamily="34" charset="0"/>
              </a:rPr>
              <a:t>violence</a:t>
            </a:r>
            <a:endParaRPr lang="sv-SE" sz="2800" dirty="0" smtClean="0">
              <a:latin typeface="Verdana" pitchFamily="34" charset="0"/>
            </a:endParaRPr>
          </a:p>
          <a:p>
            <a:pPr>
              <a:buFont typeface="Arial" pitchFamily="34" charset="0"/>
              <a:buChar char="•"/>
            </a:pPr>
            <a:endParaRPr lang="sv-SE" sz="2800" dirty="0" smtClean="0">
              <a:latin typeface="Verdana" pitchFamily="34" charset="0"/>
            </a:endParaRPr>
          </a:p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Therese Kvist</a:t>
            </a:r>
            <a:endParaRPr lang="sv-SE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7884168" y="6381328"/>
            <a:ext cx="125983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v-SE" sz="1200" dirty="0" err="1" smtClean="0">
                <a:latin typeface="Verdana" pitchFamily="34" charset="0"/>
              </a:rPr>
              <a:t>www.cpdt.org</a:t>
            </a:r>
            <a:endParaRPr lang="sv-SE" sz="1200" dirty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600" b="0" dirty="0" err="1" smtClean="0">
                <a:latin typeface="Verdana" pitchFamily="34" charset="0"/>
              </a:rPr>
              <a:t>Neglect</a:t>
            </a:r>
            <a:endParaRPr lang="sv-SE" sz="3200" b="0" dirty="0">
              <a:latin typeface="Verdana" pitchFamily="34" charset="0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39750" y="2120900"/>
            <a:ext cx="7772400" cy="382838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Verdana" pitchFamily="34" charset="0"/>
              </a:rPr>
              <a:t>Nutrition </a:t>
            </a:r>
            <a:endParaRPr lang="sv-SE" sz="2800" dirty="0" smtClean="0">
              <a:latin typeface="Verdana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Verdana" pitchFamily="34" charset="0"/>
              </a:rPr>
              <a:t>Inappropriate clothing</a:t>
            </a:r>
            <a:endParaRPr lang="sv-SE" sz="2800" dirty="0" smtClean="0">
              <a:latin typeface="Verdana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Verdana" pitchFamily="34" charset="0"/>
              </a:rPr>
              <a:t>Safe environment 	</a:t>
            </a:r>
            <a:endParaRPr lang="sv-SE" sz="2800" dirty="0" smtClean="0">
              <a:latin typeface="Verdana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Verdana" pitchFamily="34" charset="0"/>
              </a:rPr>
              <a:t>Hygiene and health-care</a:t>
            </a:r>
            <a:endParaRPr lang="sv-SE" sz="2800" dirty="0" smtClean="0">
              <a:latin typeface="Verdana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Verdana" pitchFamily="34" charset="0"/>
              </a:rPr>
              <a:t>Stimulation and education</a:t>
            </a:r>
            <a:endParaRPr lang="sv-SE" sz="2800" dirty="0" smtClean="0">
              <a:latin typeface="Verdana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Verdana" pitchFamily="34" charset="0"/>
              </a:rPr>
              <a:t>Withdrawn or attention seeking </a:t>
            </a:r>
            <a:r>
              <a:rPr lang="en-US" sz="2800" dirty="0" err="1" smtClean="0">
                <a:latin typeface="Verdana" pitchFamily="34" charset="0"/>
              </a:rPr>
              <a:t>behaviour</a:t>
            </a:r>
            <a:endParaRPr lang="sv-SE" sz="2800" dirty="0" smtClean="0">
              <a:latin typeface="Verdana" pitchFamily="34" charset="0"/>
            </a:endParaRPr>
          </a:p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Therese Kvist</a:t>
            </a:r>
            <a:endParaRPr lang="sv-SE"/>
          </a:p>
        </p:txBody>
      </p:sp>
      <p:sp>
        <p:nvSpPr>
          <p:cNvPr id="5" name="Rectangle 10"/>
          <p:cNvSpPr>
            <a:spLocks noChangeArrowheads="1"/>
          </p:cNvSpPr>
          <p:nvPr/>
        </p:nvSpPr>
        <p:spPr bwMode="auto">
          <a:xfrm>
            <a:off x="4716016" y="6453188"/>
            <a:ext cx="442798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sv-SE" sz="1200" dirty="0">
                <a:latin typeface="Verdana" pitchFamily="34" charset="0"/>
              </a:rPr>
              <a:t>Kellog N. </a:t>
            </a:r>
            <a:r>
              <a:rPr lang="sv-SE" sz="1200" i="1" dirty="0" err="1">
                <a:latin typeface="Verdana" pitchFamily="34" charset="0"/>
              </a:rPr>
              <a:t>Pediatr</a:t>
            </a:r>
            <a:r>
              <a:rPr lang="sv-SE" sz="1200" i="1" dirty="0">
                <a:latin typeface="Verdana" pitchFamily="34" charset="0"/>
              </a:rPr>
              <a:t> Dent Ref Manual</a:t>
            </a:r>
            <a:r>
              <a:rPr lang="sv-SE" sz="1200" dirty="0">
                <a:latin typeface="Verdana" pitchFamily="34" charset="0"/>
              </a:rPr>
              <a:t> 2009;31(6):</a:t>
            </a:r>
            <a:r>
              <a:rPr lang="sv-SE" sz="1200" dirty="0" smtClean="0">
                <a:latin typeface="Verdana" pitchFamily="34" charset="0"/>
              </a:rPr>
              <a:t>11</a:t>
            </a:r>
          </a:p>
          <a:p>
            <a:pPr algn="r"/>
            <a:r>
              <a:rPr lang="sv-SE" sz="1200" dirty="0" err="1" smtClean="0">
                <a:latin typeface="Verdana" pitchFamily="34" charset="0"/>
              </a:rPr>
              <a:t>www.cpdt.org</a:t>
            </a:r>
            <a:endParaRPr lang="sv-SE" dirty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39750" y="836712"/>
            <a:ext cx="7772400" cy="1143000"/>
          </a:xfrm>
        </p:spPr>
        <p:txBody>
          <a:bodyPr/>
          <a:lstStyle/>
          <a:p>
            <a:r>
              <a:rPr lang="sv-SE" sz="4000" b="0" dirty="0" err="1" smtClean="0">
                <a:latin typeface="Verdana" pitchFamily="34" charset="0"/>
              </a:rPr>
              <a:t>When</a:t>
            </a:r>
            <a:r>
              <a:rPr lang="sv-SE" sz="4000" b="0" dirty="0" smtClean="0">
                <a:latin typeface="Verdana" pitchFamily="34" charset="0"/>
              </a:rPr>
              <a:t> is it dental </a:t>
            </a:r>
            <a:r>
              <a:rPr lang="sv-SE" sz="4000" b="0" dirty="0" err="1" smtClean="0">
                <a:latin typeface="Verdana" pitchFamily="34" charset="0"/>
              </a:rPr>
              <a:t>neglect</a:t>
            </a:r>
            <a:r>
              <a:rPr lang="sv-SE" sz="4000" b="0" dirty="0" smtClean="0">
                <a:latin typeface="Verdana" pitchFamily="34" charset="0"/>
              </a:rPr>
              <a:t>?</a:t>
            </a:r>
            <a:endParaRPr lang="sv-SE" sz="4000" b="0" dirty="0">
              <a:latin typeface="Verdana" pitchFamily="34" charset="0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39750" y="2120900"/>
            <a:ext cx="7772400" cy="2676252"/>
          </a:xfrm>
        </p:spPr>
        <p:txBody>
          <a:bodyPr/>
          <a:lstStyle/>
          <a:p>
            <a:pPr>
              <a:buNone/>
            </a:pPr>
            <a:r>
              <a:rPr lang="en-US" sz="3200" dirty="0" smtClean="0">
                <a:latin typeface="Verdana" pitchFamily="34" charset="0"/>
              </a:rPr>
              <a:t>	- </a:t>
            </a:r>
            <a:r>
              <a:rPr lang="en-US" sz="3200" smtClean="0">
                <a:latin typeface="Verdana" pitchFamily="34" charset="0"/>
              </a:rPr>
              <a:t>a willful </a:t>
            </a:r>
            <a:r>
              <a:rPr lang="en-US" sz="3200" dirty="0" smtClean="0">
                <a:latin typeface="Verdana" pitchFamily="34" charset="0"/>
              </a:rPr>
              <a:t>failure of parent or guardian to seek and follow through with treatment necessary to ensure a level of oral health essential for adequate function and freedom from pain and infection</a:t>
            </a:r>
            <a:endParaRPr lang="sv-SE" sz="3200" dirty="0">
              <a:latin typeface="Verdana" pitchFamily="34" charset="0"/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Therese Kvist</a:t>
            </a:r>
            <a:endParaRPr lang="sv-SE"/>
          </a:p>
        </p:txBody>
      </p:sp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4716016" y="6453188"/>
            <a:ext cx="442798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sv-SE" sz="1200" dirty="0">
                <a:latin typeface="Verdana" pitchFamily="34" charset="0"/>
              </a:rPr>
              <a:t>Kellog N. </a:t>
            </a:r>
            <a:r>
              <a:rPr lang="sv-SE" sz="1200" i="1" dirty="0" err="1">
                <a:latin typeface="Verdana" pitchFamily="34" charset="0"/>
              </a:rPr>
              <a:t>Pediatr</a:t>
            </a:r>
            <a:r>
              <a:rPr lang="sv-SE" sz="1200" i="1" dirty="0">
                <a:latin typeface="Verdana" pitchFamily="34" charset="0"/>
              </a:rPr>
              <a:t> Dent Ref Manual</a:t>
            </a:r>
            <a:r>
              <a:rPr lang="sv-SE" sz="1200" dirty="0">
                <a:latin typeface="Verdana" pitchFamily="34" charset="0"/>
              </a:rPr>
              <a:t> 2009;31(6):11</a:t>
            </a:r>
            <a:endParaRPr lang="sv-SE" dirty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39750" y="1054100"/>
            <a:ext cx="7772400" cy="790724"/>
          </a:xfrm>
        </p:spPr>
        <p:txBody>
          <a:bodyPr/>
          <a:lstStyle/>
          <a:p>
            <a:r>
              <a:rPr lang="sv-SE" sz="3200" b="0" dirty="0" err="1" smtClean="0">
                <a:latin typeface="Verdana" pitchFamily="34" charset="0"/>
              </a:rPr>
              <a:t>Assessing</a:t>
            </a:r>
            <a:r>
              <a:rPr lang="sv-SE" sz="3200" b="0" dirty="0" smtClean="0">
                <a:latin typeface="Verdana" pitchFamily="34" charset="0"/>
              </a:rPr>
              <a:t> dental </a:t>
            </a:r>
            <a:r>
              <a:rPr lang="sv-SE" sz="3200" b="0" dirty="0" err="1" smtClean="0">
                <a:latin typeface="Verdana" pitchFamily="34" charset="0"/>
              </a:rPr>
              <a:t>neglect</a:t>
            </a:r>
            <a:endParaRPr lang="sv-SE" sz="3200" b="0" dirty="0">
              <a:latin typeface="Verdana" pitchFamily="34" charset="0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39552" y="1844824"/>
            <a:ext cx="7772400" cy="41148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sv-SE" sz="2800" dirty="0" smtClean="0">
                <a:latin typeface="Verdana" pitchFamily="34" charset="0"/>
              </a:rPr>
              <a:t>The </a:t>
            </a:r>
            <a:r>
              <a:rPr lang="sv-SE" sz="2800" dirty="0" err="1" smtClean="0">
                <a:latin typeface="Verdana" pitchFamily="34" charset="0"/>
              </a:rPr>
              <a:t>multi-factorial</a:t>
            </a:r>
            <a:r>
              <a:rPr lang="sv-SE" sz="2800" dirty="0" smtClean="0">
                <a:latin typeface="Verdana" pitchFamily="34" charset="0"/>
              </a:rPr>
              <a:t> </a:t>
            </a:r>
            <a:r>
              <a:rPr lang="sv-SE" sz="2800" dirty="0" err="1" smtClean="0">
                <a:latin typeface="Verdana" pitchFamily="34" charset="0"/>
              </a:rPr>
              <a:t>causation</a:t>
            </a:r>
            <a:r>
              <a:rPr lang="sv-SE" sz="2800" dirty="0" smtClean="0">
                <a:latin typeface="Verdana" pitchFamily="34" charset="0"/>
              </a:rPr>
              <a:t> of dental </a:t>
            </a:r>
            <a:r>
              <a:rPr lang="sv-SE" sz="2800" dirty="0" err="1" smtClean="0">
                <a:latin typeface="Verdana" pitchFamily="34" charset="0"/>
              </a:rPr>
              <a:t>caries</a:t>
            </a:r>
            <a:endParaRPr lang="sv-SE" sz="2800" dirty="0" smtClean="0">
              <a:latin typeface="Verdana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Verdana" pitchFamily="34" charset="0"/>
              </a:rPr>
              <a:t>Variation in individual susceptibility to dental disease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Verdana" pitchFamily="34" charset="0"/>
              </a:rPr>
              <a:t>Differences in the treatment dentists provide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Verdana" pitchFamily="34" charset="0"/>
              </a:rPr>
              <a:t>Inequalities in dental health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Verdana" pitchFamily="34" charset="0"/>
              </a:rPr>
              <a:t>Inequalities in access to dental services</a:t>
            </a:r>
            <a:endParaRPr lang="sv-SE" sz="2800" dirty="0">
              <a:latin typeface="Verdana" pitchFamily="34" charset="0"/>
            </a:endParaRP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Therese Kvist</a:t>
            </a:r>
            <a:endParaRPr lang="sv-SE"/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7884168" y="6381328"/>
            <a:ext cx="125983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v-SE" sz="1200" dirty="0" err="1" smtClean="0">
                <a:latin typeface="Verdana" pitchFamily="34" charset="0"/>
              </a:rPr>
              <a:t>www.cpdt.org</a:t>
            </a:r>
            <a:endParaRPr lang="sv-SE" sz="1200" dirty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7772400" cy="1143000"/>
          </a:xfrm>
        </p:spPr>
        <p:txBody>
          <a:bodyPr/>
          <a:lstStyle/>
          <a:p>
            <a:r>
              <a:rPr lang="sv-SE" sz="3200" b="0" dirty="0" err="1" smtClean="0">
                <a:latin typeface="Verdana" pitchFamily="34" charset="0"/>
              </a:rPr>
              <a:t>Pediatric</a:t>
            </a:r>
            <a:r>
              <a:rPr lang="sv-SE" sz="3200" b="0" dirty="0" smtClean="0">
                <a:latin typeface="Verdana" pitchFamily="34" charset="0"/>
              </a:rPr>
              <a:t> dentists </a:t>
            </a:r>
            <a:r>
              <a:rPr lang="sv-SE" sz="3200" b="0" dirty="0" err="1" smtClean="0">
                <a:latin typeface="Verdana" pitchFamily="34" charset="0"/>
              </a:rPr>
              <a:t>meets</a:t>
            </a:r>
            <a:r>
              <a:rPr lang="sv-SE" sz="3200" b="0" dirty="0" smtClean="0">
                <a:latin typeface="Verdana" pitchFamily="34" charset="0"/>
              </a:rPr>
              <a:t> </a:t>
            </a:r>
            <a:r>
              <a:rPr lang="sv-SE" sz="3200" b="0" dirty="0" err="1" smtClean="0">
                <a:latin typeface="Verdana" pitchFamily="34" charset="0"/>
              </a:rPr>
              <a:t>children</a:t>
            </a:r>
            <a:r>
              <a:rPr lang="sv-SE" sz="3200" b="0" dirty="0" smtClean="0">
                <a:latin typeface="Verdana" pitchFamily="34" charset="0"/>
              </a:rPr>
              <a:t> with special </a:t>
            </a:r>
            <a:r>
              <a:rPr lang="sv-SE" sz="3200" b="0" dirty="0" err="1" smtClean="0">
                <a:latin typeface="Verdana" pitchFamily="34" charset="0"/>
              </a:rPr>
              <a:t>needs</a:t>
            </a:r>
            <a:endParaRPr lang="sv-SE" sz="3200" b="0" dirty="0">
              <a:latin typeface="Verdana" pitchFamily="34" charset="0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sv-SE" sz="2800" dirty="0" err="1" smtClean="0">
                <a:latin typeface="Verdana" pitchFamily="34" charset="0"/>
              </a:rPr>
              <a:t>Chronical</a:t>
            </a:r>
            <a:r>
              <a:rPr lang="sv-SE" sz="2800" dirty="0" smtClean="0">
                <a:latin typeface="Verdana" pitchFamily="34" charset="0"/>
              </a:rPr>
              <a:t> </a:t>
            </a:r>
            <a:r>
              <a:rPr lang="sv-SE" sz="2800" dirty="0" err="1" smtClean="0">
                <a:latin typeface="Verdana" pitchFamily="34" charset="0"/>
              </a:rPr>
              <a:t>conditions</a:t>
            </a:r>
            <a:endParaRPr lang="sv-SE" sz="2800" dirty="0" smtClean="0">
              <a:latin typeface="Verdana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sv-SE" sz="2800" dirty="0" err="1" smtClean="0">
                <a:latin typeface="Verdana" pitchFamily="34" charset="0"/>
              </a:rPr>
              <a:t>Uncontrolled</a:t>
            </a:r>
            <a:r>
              <a:rPr lang="sv-SE" sz="2800" dirty="0" smtClean="0">
                <a:latin typeface="Verdana" pitchFamily="34" charset="0"/>
              </a:rPr>
              <a:t> dental </a:t>
            </a:r>
            <a:r>
              <a:rPr lang="sv-SE" sz="2800" dirty="0" err="1" smtClean="0">
                <a:latin typeface="Verdana" pitchFamily="34" charset="0"/>
              </a:rPr>
              <a:t>disease</a:t>
            </a:r>
            <a:r>
              <a:rPr lang="sv-SE" sz="2800" dirty="0" smtClean="0">
                <a:latin typeface="Verdana" pitchFamily="34" charset="0"/>
              </a:rPr>
              <a:t> </a:t>
            </a:r>
          </a:p>
          <a:p>
            <a:pPr>
              <a:buFont typeface="Arial" pitchFamily="34" charset="0"/>
              <a:buChar char="•"/>
            </a:pPr>
            <a:r>
              <a:rPr lang="sv-SE" sz="2800" dirty="0" err="1" smtClean="0">
                <a:latin typeface="Verdana" pitchFamily="34" charset="0"/>
              </a:rPr>
              <a:t>Traumatic</a:t>
            </a:r>
            <a:r>
              <a:rPr lang="sv-SE" sz="2800" dirty="0" smtClean="0">
                <a:latin typeface="Verdana" pitchFamily="34" charset="0"/>
              </a:rPr>
              <a:t> injuries</a:t>
            </a:r>
          </a:p>
          <a:p>
            <a:pPr>
              <a:buFont typeface="Arial" pitchFamily="34" charset="0"/>
              <a:buChar char="•"/>
            </a:pPr>
            <a:r>
              <a:rPr lang="sv-SE" sz="2800" dirty="0" err="1" smtClean="0">
                <a:latin typeface="Verdana" pitchFamily="34" charset="0"/>
              </a:rPr>
              <a:t>Behavior</a:t>
            </a:r>
            <a:r>
              <a:rPr lang="sv-SE" sz="2800" dirty="0" smtClean="0">
                <a:latin typeface="Verdana" pitchFamily="34" charset="0"/>
              </a:rPr>
              <a:t> management problems</a:t>
            </a: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Therese Kvist</a:t>
            </a:r>
            <a:endParaRPr lang="sv-SE"/>
          </a:p>
        </p:txBody>
      </p:sp>
      <p:sp>
        <p:nvSpPr>
          <p:cNvPr id="5" name="Rektangel 4"/>
          <p:cNvSpPr/>
          <p:nvPr/>
        </p:nvSpPr>
        <p:spPr>
          <a:xfrm>
            <a:off x="4953429" y="6381328"/>
            <a:ext cx="419057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400" dirty="0" smtClean="0">
                <a:latin typeface="Verdana" pitchFamily="34" charset="0"/>
              </a:rPr>
              <a:t>Klingberg G et al 2010 </a:t>
            </a:r>
            <a:r>
              <a:rPr lang="sv-SE" sz="1400" dirty="0" smtClean="0">
                <a:latin typeface="Verdana" pitchFamily="34" charset="0"/>
              </a:rPr>
              <a:t>Sep 1;20(5):</a:t>
            </a:r>
            <a:r>
              <a:rPr lang="sv-SE" sz="1400" dirty="0" smtClean="0">
                <a:latin typeface="Verdana" pitchFamily="34" charset="0"/>
              </a:rPr>
              <a:t>313-21</a:t>
            </a:r>
            <a:endParaRPr lang="sv-SE" sz="1400" dirty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Platshållare för sidfot 4"/>
          <p:cNvSpPr txBox="1">
            <a:spLocks noGrp="1"/>
          </p:cNvSpPr>
          <p:nvPr/>
        </p:nvSpPr>
        <p:spPr bwMode="auto">
          <a:xfrm>
            <a:off x="457200" y="6477000"/>
            <a:ext cx="289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sv-SE" sz="800">
                <a:solidFill>
                  <a:schemeClr val="bg1"/>
                </a:solidFill>
                <a:latin typeface="Arial" charset="0"/>
              </a:rPr>
              <a:t>Therese Hallström Socialstyrelsen 22 juni 2010Namn Efternamn</a:t>
            </a:r>
          </a:p>
        </p:txBody>
      </p:sp>
      <p:sp>
        <p:nvSpPr>
          <p:cNvPr id="583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7504" y="404664"/>
            <a:ext cx="7560840" cy="1143000"/>
          </a:xfrm>
        </p:spPr>
        <p:txBody>
          <a:bodyPr/>
          <a:lstStyle/>
          <a:p>
            <a:r>
              <a:rPr lang="sv-SE" sz="3600" b="0" dirty="0" err="1" smtClean="0">
                <a:solidFill>
                  <a:schemeClr val="accent1"/>
                </a:solidFill>
                <a:latin typeface="Verdana" pitchFamily="34" charset="0"/>
              </a:rPr>
              <a:t>Why</a:t>
            </a:r>
            <a:r>
              <a:rPr lang="sv-SE" sz="3600" b="0" dirty="0" smtClean="0">
                <a:solidFill>
                  <a:schemeClr val="accent1"/>
                </a:solidFill>
                <a:latin typeface="Verdana" pitchFamily="34" charset="0"/>
              </a:rPr>
              <a:t> </a:t>
            </a:r>
            <a:r>
              <a:rPr lang="sv-SE" sz="3600" b="0" dirty="0" err="1" smtClean="0">
                <a:solidFill>
                  <a:schemeClr val="accent1"/>
                </a:solidFill>
                <a:latin typeface="Verdana" pitchFamily="34" charset="0"/>
              </a:rPr>
              <a:t>parents</a:t>
            </a:r>
            <a:r>
              <a:rPr lang="sv-SE" sz="3600" b="0" dirty="0" smtClean="0">
                <a:solidFill>
                  <a:schemeClr val="accent1"/>
                </a:solidFill>
                <a:latin typeface="Verdana" pitchFamily="34" charset="0"/>
              </a:rPr>
              <a:t> </a:t>
            </a:r>
            <a:r>
              <a:rPr lang="sv-SE" sz="3600" b="0" dirty="0" err="1" smtClean="0">
                <a:solidFill>
                  <a:schemeClr val="accent1"/>
                </a:solidFill>
                <a:latin typeface="Verdana" pitchFamily="34" charset="0"/>
              </a:rPr>
              <a:t>fail</a:t>
            </a:r>
            <a:r>
              <a:rPr lang="sv-SE" sz="3600" b="0" dirty="0" smtClean="0">
                <a:solidFill>
                  <a:schemeClr val="accent1"/>
                </a:solidFill>
                <a:latin typeface="Verdana" pitchFamily="34" charset="0"/>
              </a:rPr>
              <a:t> to </a:t>
            </a:r>
            <a:r>
              <a:rPr lang="sv-SE" sz="3600" b="0" dirty="0" err="1" smtClean="0">
                <a:solidFill>
                  <a:schemeClr val="accent1"/>
                </a:solidFill>
                <a:latin typeface="Verdana" pitchFamily="34" charset="0"/>
              </a:rPr>
              <a:t>bring</a:t>
            </a:r>
            <a:r>
              <a:rPr lang="sv-SE" sz="3600" b="0" dirty="0" smtClean="0">
                <a:solidFill>
                  <a:schemeClr val="accent1"/>
                </a:solidFill>
                <a:latin typeface="Verdana" pitchFamily="34" charset="0"/>
              </a:rPr>
              <a:t> </a:t>
            </a:r>
            <a:r>
              <a:rPr lang="sv-SE" sz="3600" b="0" dirty="0" err="1" smtClean="0">
                <a:solidFill>
                  <a:schemeClr val="accent1"/>
                </a:solidFill>
                <a:latin typeface="Verdana" pitchFamily="34" charset="0"/>
              </a:rPr>
              <a:t>their</a:t>
            </a:r>
            <a:r>
              <a:rPr lang="sv-SE" sz="3600" b="0" dirty="0" smtClean="0">
                <a:solidFill>
                  <a:schemeClr val="accent1"/>
                </a:solidFill>
                <a:latin typeface="Verdana" pitchFamily="34" charset="0"/>
              </a:rPr>
              <a:t> </a:t>
            </a:r>
            <a:r>
              <a:rPr lang="sv-SE" sz="3600" b="0" dirty="0" err="1" smtClean="0">
                <a:solidFill>
                  <a:schemeClr val="accent1"/>
                </a:solidFill>
                <a:latin typeface="Verdana" pitchFamily="34" charset="0"/>
              </a:rPr>
              <a:t>children</a:t>
            </a:r>
            <a:r>
              <a:rPr lang="sv-SE" sz="3600" b="0" dirty="0" smtClean="0">
                <a:solidFill>
                  <a:schemeClr val="accent1"/>
                </a:solidFill>
                <a:latin typeface="Verdana" pitchFamily="34" charset="0"/>
              </a:rPr>
              <a:t> to dental </a:t>
            </a:r>
            <a:r>
              <a:rPr lang="sv-SE" sz="3600" b="0" dirty="0" err="1" smtClean="0">
                <a:solidFill>
                  <a:schemeClr val="accent1"/>
                </a:solidFill>
                <a:latin typeface="Verdana" pitchFamily="34" charset="0"/>
              </a:rPr>
              <a:t>appointments</a:t>
            </a:r>
            <a:endParaRPr lang="sv-SE" sz="3600" b="0" dirty="0" smtClean="0">
              <a:solidFill>
                <a:schemeClr val="accent1"/>
              </a:solidFill>
              <a:latin typeface="Verdana" pitchFamily="34" charset="0"/>
            </a:endParaRPr>
          </a:p>
        </p:txBody>
      </p:sp>
      <p:sp>
        <p:nvSpPr>
          <p:cNvPr id="58372" name="Rectangle 4"/>
          <p:cNvSpPr>
            <a:spLocks noChangeArrowheads="1"/>
          </p:cNvSpPr>
          <p:nvPr/>
        </p:nvSpPr>
        <p:spPr bwMode="auto">
          <a:xfrm>
            <a:off x="1908175" y="2133600"/>
            <a:ext cx="5256213" cy="15113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sv-SE" sz="3200" dirty="0" err="1" smtClean="0">
                <a:solidFill>
                  <a:schemeClr val="bg1"/>
                </a:solidFill>
                <a:latin typeface="Verdana" pitchFamily="34" charset="0"/>
              </a:rPr>
              <a:t>Overload</a:t>
            </a:r>
            <a:r>
              <a:rPr lang="sv-SE" sz="3200" dirty="0" smtClean="0">
                <a:solidFill>
                  <a:schemeClr val="bg1"/>
                </a:solidFill>
                <a:latin typeface="Verdana" pitchFamily="34" charset="0"/>
              </a:rPr>
              <a:t> </a:t>
            </a:r>
            <a:r>
              <a:rPr lang="sv-SE" sz="3200" dirty="0">
                <a:solidFill>
                  <a:schemeClr val="bg1"/>
                </a:solidFill>
                <a:latin typeface="Verdana" pitchFamily="34" charset="0"/>
              </a:rPr>
              <a:t>in </a:t>
            </a:r>
            <a:r>
              <a:rPr lang="sv-SE" sz="3200" dirty="0" err="1">
                <a:solidFill>
                  <a:schemeClr val="bg1"/>
                </a:solidFill>
                <a:latin typeface="Verdana" pitchFamily="34" charset="0"/>
              </a:rPr>
              <a:t>daily</a:t>
            </a:r>
            <a:r>
              <a:rPr lang="sv-SE" sz="3200" dirty="0">
                <a:solidFill>
                  <a:schemeClr val="bg1"/>
                </a:solidFill>
                <a:latin typeface="Verdana" pitchFamily="34" charset="0"/>
              </a:rPr>
              <a:t> </a:t>
            </a:r>
            <a:r>
              <a:rPr lang="sv-SE" sz="3200" dirty="0" smtClean="0">
                <a:solidFill>
                  <a:schemeClr val="bg1"/>
                </a:solidFill>
                <a:latin typeface="Verdana" pitchFamily="34" charset="0"/>
              </a:rPr>
              <a:t>life </a:t>
            </a:r>
            <a:endParaRPr lang="sv-SE" sz="3200" dirty="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58373" name="Rectangle 5"/>
          <p:cNvSpPr>
            <a:spLocks noChangeArrowheads="1"/>
          </p:cNvSpPr>
          <p:nvPr/>
        </p:nvSpPr>
        <p:spPr bwMode="auto">
          <a:xfrm>
            <a:off x="107950" y="4149725"/>
            <a:ext cx="2879725" cy="122396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sv-SE" sz="2000" dirty="0" smtClean="0">
                <a:solidFill>
                  <a:schemeClr val="bg1"/>
                </a:solidFill>
                <a:latin typeface="Verdana" pitchFamily="34" charset="0"/>
              </a:rPr>
              <a:t>Lack of dental </a:t>
            </a:r>
          </a:p>
          <a:p>
            <a:pPr algn="ctr"/>
            <a:r>
              <a:rPr lang="sv-SE" sz="2000" dirty="0" smtClean="0">
                <a:solidFill>
                  <a:schemeClr val="bg1"/>
                </a:solidFill>
                <a:latin typeface="Verdana" pitchFamily="34" charset="0"/>
              </a:rPr>
              <a:t>traditions </a:t>
            </a:r>
          </a:p>
          <a:p>
            <a:pPr algn="ctr"/>
            <a:r>
              <a:rPr lang="sv-SE" sz="2000" dirty="0" smtClean="0">
                <a:solidFill>
                  <a:schemeClr val="bg1"/>
                </a:solidFill>
                <a:latin typeface="Verdana" pitchFamily="34" charset="0"/>
              </a:rPr>
              <a:t>in the </a:t>
            </a:r>
            <a:r>
              <a:rPr lang="sv-SE" sz="2000" dirty="0" err="1" smtClean="0">
                <a:solidFill>
                  <a:schemeClr val="bg1"/>
                </a:solidFill>
                <a:latin typeface="Verdana" pitchFamily="34" charset="0"/>
              </a:rPr>
              <a:t>family</a:t>
            </a:r>
            <a:endParaRPr lang="sv-SE" sz="2000" dirty="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58374" name="Rectangle 6"/>
          <p:cNvSpPr>
            <a:spLocks noChangeArrowheads="1"/>
          </p:cNvSpPr>
          <p:nvPr/>
        </p:nvSpPr>
        <p:spPr bwMode="auto">
          <a:xfrm>
            <a:off x="3059113" y="4149725"/>
            <a:ext cx="2736850" cy="122396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8375" name="Rectangle 7"/>
          <p:cNvSpPr>
            <a:spLocks noChangeArrowheads="1"/>
          </p:cNvSpPr>
          <p:nvPr/>
        </p:nvSpPr>
        <p:spPr bwMode="auto">
          <a:xfrm>
            <a:off x="5867400" y="4149725"/>
            <a:ext cx="3097213" cy="122396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8376" name="Text Box 10"/>
          <p:cNvSpPr txBox="1">
            <a:spLocks noChangeArrowheads="1"/>
          </p:cNvSpPr>
          <p:nvPr/>
        </p:nvSpPr>
        <p:spPr bwMode="auto">
          <a:xfrm>
            <a:off x="3203848" y="4293096"/>
            <a:ext cx="248285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sv-SE" sz="2000" dirty="0" smtClean="0">
                <a:solidFill>
                  <a:schemeClr val="bg1"/>
                </a:solidFill>
                <a:latin typeface="Verdana" pitchFamily="34" charset="0"/>
              </a:rPr>
              <a:t>Lack of trust to </a:t>
            </a:r>
            <a:r>
              <a:rPr lang="sv-SE" sz="2000" dirty="0" err="1" smtClean="0">
                <a:solidFill>
                  <a:schemeClr val="bg1"/>
                </a:solidFill>
                <a:latin typeface="Verdana" pitchFamily="34" charset="0"/>
              </a:rPr>
              <a:t>healthcare</a:t>
            </a:r>
            <a:r>
              <a:rPr lang="sv-SE" sz="2000" dirty="0" smtClean="0">
                <a:solidFill>
                  <a:schemeClr val="bg1"/>
                </a:solidFill>
                <a:latin typeface="Verdana" pitchFamily="34" charset="0"/>
              </a:rPr>
              <a:t> services</a:t>
            </a:r>
            <a:endParaRPr lang="sv-SE" sz="2000" dirty="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58377" name="Text Box 11"/>
          <p:cNvSpPr txBox="1">
            <a:spLocks noChangeArrowheads="1"/>
          </p:cNvSpPr>
          <p:nvPr/>
        </p:nvSpPr>
        <p:spPr bwMode="auto">
          <a:xfrm>
            <a:off x="5868144" y="4221088"/>
            <a:ext cx="2965450" cy="101566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sv-SE" sz="2000" dirty="0" err="1" smtClean="0">
                <a:solidFill>
                  <a:schemeClr val="bg1"/>
                </a:solidFill>
                <a:latin typeface="Verdana" pitchFamily="34" charset="0"/>
              </a:rPr>
              <a:t>Poor</a:t>
            </a:r>
            <a:r>
              <a:rPr lang="sv-SE" sz="2000" dirty="0" smtClean="0">
                <a:solidFill>
                  <a:schemeClr val="bg1"/>
                </a:solidFill>
                <a:latin typeface="Verdana" pitchFamily="34" charset="0"/>
              </a:rPr>
              <a:t> parental </a:t>
            </a:r>
            <a:r>
              <a:rPr lang="sv-SE" sz="2000" dirty="0" err="1" smtClean="0">
                <a:solidFill>
                  <a:schemeClr val="bg1"/>
                </a:solidFill>
                <a:latin typeface="Verdana" pitchFamily="34" charset="0"/>
              </a:rPr>
              <a:t>confidence</a:t>
            </a:r>
            <a:r>
              <a:rPr lang="sv-SE" sz="2000" dirty="0" smtClean="0">
                <a:solidFill>
                  <a:schemeClr val="bg1"/>
                </a:solidFill>
                <a:latin typeface="Verdana" pitchFamily="34" charset="0"/>
              </a:rPr>
              <a:t> in dental situations</a:t>
            </a:r>
            <a:endParaRPr lang="sv-SE" sz="2000" dirty="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58378" name="Text Box 12"/>
          <p:cNvSpPr txBox="1">
            <a:spLocks noChangeArrowheads="1"/>
          </p:cNvSpPr>
          <p:nvPr/>
        </p:nvSpPr>
        <p:spPr bwMode="auto">
          <a:xfrm>
            <a:off x="5076825" y="6524625"/>
            <a:ext cx="4968875" cy="276999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v-SE" sz="1200" dirty="0">
                <a:latin typeface="Verdana" pitchFamily="34" charset="0"/>
              </a:rPr>
              <a:t>Hallberg et al.  </a:t>
            </a:r>
            <a:r>
              <a:rPr lang="sv-SE" sz="1200" dirty="0" err="1">
                <a:latin typeface="Verdana" pitchFamily="34" charset="0"/>
              </a:rPr>
              <a:t>Int</a:t>
            </a:r>
            <a:r>
              <a:rPr lang="sv-SE" sz="1200" dirty="0">
                <a:latin typeface="Verdana" pitchFamily="34" charset="0"/>
              </a:rPr>
              <a:t> J </a:t>
            </a:r>
            <a:r>
              <a:rPr lang="sv-SE" sz="1200" dirty="0" err="1">
                <a:latin typeface="Verdana" pitchFamily="34" charset="0"/>
              </a:rPr>
              <a:t>Paediatr</a:t>
            </a:r>
            <a:r>
              <a:rPr lang="sv-SE" sz="1200" dirty="0">
                <a:latin typeface="Verdana" pitchFamily="34" charset="0"/>
              </a:rPr>
              <a:t> Dent 2008;18:27-34 </a:t>
            </a:r>
          </a:p>
        </p:txBody>
      </p:sp>
      <p:sp>
        <p:nvSpPr>
          <p:cNvPr id="58379" name="Line 14"/>
          <p:cNvSpPr>
            <a:spLocks noChangeShapeType="1"/>
          </p:cNvSpPr>
          <p:nvPr/>
        </p:nvSpPr>
        <p:spPr bwMode="auto">
          <a:xfrm>
            <a:off x="4572000" y="3646488"/>
            <a:ext cx="0" cy="2873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58380" name="Line 15"/>
          <p:cNvSpPr>
            <a:spLocks noChangeShapeType="1"/>
          </p:cNvSpPr>
          <p:nvPr/>
        </p:nvSpPr>
        <p:spPr bwMode="auto">
          <a:xfrm>
            <a:off x="1619250" y="3933825"/>
            <a:ext cx="58324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58381" name="Line 16"/>
          <p:cNvSpPr>
            <a:spLocks noChangeShapeType="1"/>
          </p:cNvSpPr>
          <p:nvPr/>
        </p:nvSpPr>
        <p:spPr bwMode="auto">
          <a:xfrm>
            <a:off x="4572000" y="3933825"/>
            <a:ext cx="0" cy="2873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58382" name="Line 17"/>
          <p:cNvSpPr>
            <a:spLocks noChangeShapeType="1"/>
          </p:cNvSpPr>
          <p:nvPr/>
        </p:nvSpPr>
        <p:spPr bwMode="auto">
          <a:xfrm>
            <a:off x="1619250" y="3933825"/>
            <a:ext cx="0" cy="2873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58383" name="Line 18"/>
          <p:cNvSpPr>
            <a:spLocks noChangeShapeType="1"/>
          </p:cNvSpPr>
          <p:nvPr/>
        </p:nvSpPr>
        <p:spPr bwMode="auto">
          <a:xfrm>
            <a:off x="7451725" y="3933825"/>
            <a:ext cx="0" cy="2873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6" name="Platshållare för sidfot 1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Therese Kvist</a:t>
            </a:r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39750" y="1054100"/>
            <a:ext cx="7772400" cy="790724"/>
          </a:xfrm>
        </p:spPr>
        <p:txBody>
          <a:bodyPr/>
          <a:lstStyle/>
          <a:p>
            <a:r>
              <a:rPr lang="sv-SE" sz="3600" b="0" dirty="0" err="1" smtClean="0">
                <a:latin typeface="Verdana" pitchFamily="34" charset="0"/>
              </a:rPr>
              <a:t>Important</a:t>
            </a:r>
            <a:r>
              <a:rPr lang="sv-SE" sz="3600" b="0" dirty="0" smtClean="0">
                <a:latin typeface="Verdana" pitchFamily="34" charset="0"/>
              </a:rPr>
              <a:t> </a:t>
            </a:r>
            <a:r>
              <a:rPr lang="sv-SE" sz="3600" b="0" dirty="0" err="1" smtClean="0">
                <a:latin typeface="Verdana" pitchFamily="34" charset="0"/>
              </a:rPr>
              <a:t>note</a:t>
            </a:r>
            <a:endParaRPr lang="sv-SE" sz="3600" b="0" dirty="0">
              <a:latin typeface="Verdana" pitchFamily="34" charset="0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sv-SE" sz="2800" dirty="0" smtClean="0">
                <a:latin typeface="Verdana" pitchFamily="34" charset="0"/>
              </a:rPr>
              <a:t>Support the </a:t>
            </a:r>
            <a:r>
              <a:rPr lang="sv-SE" sz="2800" dirty="0" err="1" smtClean="0">
                <a:latin typeface="Verdana" pitchFamily="34" charset="0"/>
              </a:rPr>
              <a:t>parents</a:t>
            </a:r>
            <a:endParaRPr lang="sv-SE" sz="2800" dirty="0" smtClean="0">
              <a:latin typeface="Verdana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sv-SE" sz="2800" dirty="0" smtClean="0">
                <a:latin typeface="Verdana" pitchFamily="34" charset="0"/>
              </a:rPr>
              <a:t>Information</a:t>
            </a:r>
          </a:p>
          <a:p>
            <a:pPr>
              <a:buFont typeface="Arial" pitchFamily="34" charset="0"/>
              <a:buChar char="•"/>
            </a:pPr>
            <a:r>
              <a:rPr lang="sv-SE" sz="2800" dirty="0" smtClean="0">
                <a:latin typeface="Verdana" pitchFamily="34" charset="0"/>
              </a:rPr>
              <a:t>Provide dental </a:t>
            </a:r>
            <a:r>
              <a:rPr lang="sv-SE" sz="2800" dirty="0" err="1" smtClean="0">
                <a:latin typeface="Verdana" pitchFamily="34" charset="0"/>
              </a:rPr>
              <a:t>utilities</a:t>
            </a:r>
            <a:r>
              <a:rPr lang="sv-SE" sz="2800" dirty="0" smtClean="0">
                <a:latin typeface="Verdana" pitchFamily="34" charset="0"/>
              </a:rPr>
              <a:t>; </a:t>
            </a:r>
            <a:r>
              <a:rPr lang="sv-SE" sz="2800" dirty="0" err="1" smtClean="0">
                <a:latin typeface="Verdana" pitchFamily="34" charset="0"/>
              </a:rPr>
              <a:t>toothbrush</a:t>
            </a:r>
            <a:r>
              <a:rPr lang="sv-SE" sz="2800" dirty="0" smtClean="0">
                <a:latin typeface="Verdana" pitchFamily="34" charset="0"/>
              </a:rPr>
              <a:t>, </a:t>
            </a:r>
            <a:r>
              <a:rPr lang="sv-SE" sz="2800" dirty="0" err="1" smtClean="0">
                <a:latin typeface="Verdana" pitchFamily="34" charset="0"/>
              </a:rPr>
              <a:t>toothpaste</a:t>
            </a:r>
            <a:endParaRPr lang="sv-SE" sz="2800" dirty="0" smtClean="0">
              <a:latin typeface="Verdana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sv-SE" sz="2800" dirty="0" err="1" smtClean="0">
                <a:latin typeface="Verdana" pitchFamily="34" charset="0"/>
              </a:rPr>
              <a:t>Use</a:t>
            </a:r>
            <a:r>
              <a:rPr lang="sv-SE" sz="2800" dirty="0" smtClean="0">
                <a:latin typeface="Verdana" pitchFamily="34" charset="0"/>
              </a:rPr>
              <a:t> interpreters</a:t>
            </a:r>
          </a:p>
          <a:p>
            <a:pPr>
              <a:buFont typeface="Arial" pitchFamily="34" charset="0"/>
              <a:buChar char="•"/>
            </a:pPr>
            <a:r>
              <a:rPr lang="sv-SE" sz="2800" dirty="0" err="1" smtClean="0">
                <a:latin typeface="Verdana" pitchFamily="34" charset="0"/>
              </a:rPr>
              <a:t>Give</a:t>
            </a:r>
            <a:r>
              <a:rPr lang="sv-SE" sz="2800" dirty="0" smtClean="0">
                <a:latin typeface="Verdana" pitchFamily="34" charset="0"/>
              </a:rPr>
              <a:t> the </a:t>
            </a:r>
            <a:r>
              <a:rPr lang="sv-SE" sz="2800" dirty="0" err="1" smtClean="0">
                <a:latin typeface="Verdana" pitchFamily="34" charset="0"/>
              </a:rPr>
              <a:t>parents</a:t>
            </a:r>
            <a:r>
              <a:rPr lang="sv-SE" sz="2800" dirty="0" smtClean="0">
                <a:latin typeface="Verdana" pitchFamily="34" charset="0"/>
              </a:rPr>
              <a:t> </a:t>
            </a:r>
            <a:r>
              <a:rPr lang="sv-SE" sz="2800" dirty="0" err="1" smtClean="0">
                <a:latin typeface="Verdana" pitchFamily="34" charset="0"/>
              </a:rPr>
              <a:t>tools</a:t>
            </a:r>
            <a:r>
              <a:rPr lang="sv-SE" sz="2800" dirty="0" smtClean="0">
                <a:latin typeface="Verdana" pitchFamily="34" charset="0"/>
              </a:rPr>
              <a:t> to </a:t>
            </a:r>
            <a:r>
              <a:rPr lang="sv-SE" sz="2800" dirty="0" err="1" smtClean="0">
                <a:latin typeface="Verdana" pitchFamily="34" charset="0"/>
              </a:rPr>
              <a:t>help</a:t>
            </a:r>
            <a:r>
              <a:rPr lang="sv-SE" sz="2800" dirty="0" smtClean="0">
                <a:latin typeface="Verdana" pitchFamily="34" charset="0"/>
              </a:rPr>
              <a:t> </a:t>
            </a:r>
            <a:r>
              <a:rPr lang="sv-SE" sz="2800" dirty="0" err="1" smtClean="0">
                <a:latin typeface="Verdana" pitchFamily="34" charset="0"/>
              </a:rPr>
              <a:t>their</a:t>
            </a:r>
            <a:r>
              <a:rPr lang="sv-SE" sz="2800" dirty="0" smtClean="0">
                <a:latin typeface="Verdana" pitchFamily="34" charset="0"/>
              </a:rPr>
              <a:t> </a:t>
            </a:r>
            <a:r>
              <a:rPr lang="sv-SE" sz="2800" dirty="0" err="1" smtClean="0">
                <a:latin typeface="Verdana" pitchFamily="34" charset="0"/>
              </a:rPr>
              <a:t>children</a:t>
            </a:r>
            <a:endParaRPr lang="sv-SE" sz="2800" dirty="0" smtClean="0">
              <a:latin typeface="Verdana" pitchFamily="34" charset="0"/>
            </a:endParaRP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Therese Kvist</a:t>
            </a:r>
            <a:endParaRPr lang="sv-SE"/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7884168" y="6381328"/>
            <a:ext cx="125983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v-SE" sz="1200" dirty="0" err="1" smtClean="0">
                <a:latin typeface="Verdana" pitchFamily="34" charset="0"/>
              </a:rPr>
              <a:t>www.cpdt.org</a:t>
            </a:r>
            <a:endParaRPr lang="sv-SE" sz="1200" dirty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2987824" y="1484784"/>
            <a:ext cx="2592387" cy="366712"/>
          </a:xfrm>
          <a:prstGeom prst="rect">
            <a:avLst/>
          </a:prstGeom>
          <a:solidFill>
            <a:srgbClr val="D5D5D5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sv-SE" sz="1800" dirty="0" err="1" smtClean="0">
                <a:latin typeface="Verdana" pitchFamily="34" charset="0"/>
              </a:rPr>
              <a:t>Poor</a:t>
            </a:r>
            <a:r>
              <a:rPr lang="sv-SE" sz="1800" dirty="0" smtClean="0">
                <a:latin typeface="Verdana" pitchFamily="34" charset="0"/>
              </a:rPr>
              <a:t> SPOH</a:t>
            </a:r>
            <a:endParaRPr lang="sv-SE" sz="1800" dirty="0">
              <a:latin typeface="Verdana" pitchFamily="34" charset="0"/>
            </a:endParaRPr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620688"/>
            <a:ext cx="8497888" cy="1079500"/>
          </a:xfrm>
        </p:spPr>
        <p:txBody>
          <a:bodyPr/>
          <a:lstStyle/>
          <a:p>
            <a:r>
              <a:rPr lang="sv-SE" b="0" dirty="0" err="1" smtClean="0">
                <a:latin typeface="Verdana" pitchFamily="34" charset="0"/>
              </a:rPr>
              <a:t>When</a:t>
            </a:r>
            <a:r>
              <a:rPr lang="sv-SE" b="0" dirty="0" smtClean="0">
                <a:latin typeface="Verdana" pitchFamily="34" charset="0"/>
              </a:rPr>
              <a:t> </a:t>
            </a:r>
            <a:r>
              <a:rPr lang="sv-SE" b="0" dirty="0" err="1" smtClean="0">
                <a:latin typeface="Verdana" pitchFamily="34" charset="0"/>
              </a:rPr>
              <a:t>should</a:t>
            </a:r>
            <a:r>
              <a:rPr lang="sv-SE" b="0" dirty="0" smtClean="0">
                <a:latin typeface="Verdana" pitchFamily="34" charset="0"/>
              </a:rPr>
              <a:t> </a:t>
            </a:r>
            <a:r>
              <a:rPr lang="sv-SE" b="0" dirty="0" err="1" smtClean="0">
                <a:latin typeface="Verdana" pitchFamily="34" charset="0"/>
              </a:rPr>
              <a:t>we</a:t>
            </a:r>
            <a:r>
              <a:rPr lang="sv-SE" b="0" dirty="0" smtClean="0">
                <a:latin typeface="Verdana" pitchFamily="34" charset="0"/>
              </a:rPr>
              <a:t> alert the social services?</a:t>
            </a:r>
          </a:p>
        </p:txBody>
      </p:sp>
      <p:sp>
        <p:nvSpPr>
          <p:cNvPr id="49155" name="Rectangle 5"/>
          <p:cNvSpPr>
            <a:spLocks noChangeArrowheads="1"/>
          </p:cNvSpPr>
          <p:nvPr/>
        </p:nvSpPr>
        <p:spPr bwMode="auto">
          <a:xfrm>
            <a:off x="2987824" y="3861048"/>
            <a:ext cx="2592387" cy="646331"/>
          </a:xfrm>
          <a:prstGeom prst="rect">
            <a:avLst/>
          </a:prstGeom>
          <a:solidFill>
            <a:srgbClr val="D5D5D5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</a:pPr>
            <a:r>
              <a:rPr lang="sv-SE" sz="1800" dirty="0" smtClean="0">
                <a:latin typeface="Verdana" pitchFamily="34" charset="0"/>
              </a:rPr>
              <a:t>Extensive </a:t>
            </a:r>
            <a:r>
              <a:rPr lang="sv-SE" sz="1800" dirty="0" err="1" smtClean="0">
                <a:latin typeface="Verdana" pitchFamily="34" charset="0"/>
              </a:rPr>
              <a:t>caries</a:t>
            </a:r>
            <a:r>
              <a:rPr lang="sv-SE" sz="1800" dirty="0" smtClean="0">
                <a:latin typeface="Verdana" pitchFamily="34" charset="0"/>
              </a:rPr>
              <a:t> in </a:t>
            </a:r>
            <a:r>
              <a:rPr lang="sv-SE" sz="1800" dirty="0" err="1" smtClean="0">
                <a:latin typeface="Verdana" pitchFamily="34" charset="0"/>
              </a:rPr>
              <a:t>low</a:t>
            </a:r>
            <a:r>
              <a:rPr lang="sv-SE" sz="1800" dirty="0" smtClean="0">
                <a:latin typeface="Verdana" pitchFamily="34" charset="0"/>
              </a:rPr>
              <a:t> age</a:t>
            </a:r>
            <a:endParaRPr lang="sv-SE" sz="1800" dirty="0">
              <a:latin typeface="Verdana" pitchFamily="34" charset="0"/>
            </a:endParaRPr>
          </a:p>
        </p:txBody>
      </p:sp>
      <p:sp>
        <p:nvSpPr>
          <p:cNvPr id="49156" name="Rectangle 6"/>
          <p:cNvSpPr>
            <a:spLocks noChangeArrowheads="1"/>
          </p:cNvSpPr>
          <p:nvPr/>
        </p:nvSpPr>
        <p:spPr bwMode="auto">
          <a:xfrm>
            <a:off x="2987824" y="1916832"/>
            <a:ext cx="2592387" cy="366712"/>
          </a:xfrm>
          <a:prstGeom prst="rect">
            <a:avLst/>
          </a:prstGeom>
          <a:solidFill>
            <a:srgbClr val="D5D5D5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sv-SE" sz="1800" dirty="0" smtClean="0">
                <a:latin typeface="Verdana" pitchFamily="34" charset="0"/>
              </a:rPr>
              <a:t>Dental </a:t>
            </a:r>
            <a:r>
              <a:rPr lang="sv-SE" sz="1800" dirty="0" err="1" smtClean="0">
                <a:latin typeface="Verdana" pitchFamily="34" charset="0"/>
              </a:rPr>
              <a:t>fear</a:t>
            </a:r>
            <a:endParaRPr lang="sv-SE" sz="1800" dirty="0">
              <a:latin typeface="Verdana" pitchFamily="34" charset="0"/>
            </a:endParaRPr>
          </a:p>
        </p:txBody>
      </p:sp>
      <p:sp>
        <p:nvSpPr>
          <p:cNvPr id="49157" name="Rectangle 7"/>
          <p:cNvSpPr>
            <a:spLocks noChangeArrowheads="1"/>
          </p:cNvSpPr>
          <p:nvPr/>
        </p:nvSpPr>
        <p:spPr bwMode="auto">
          <a:xfrm>
            <a:off x="2987824" y="2852936"/>
            <a:ext cx="2592387" cy="369332"/>
          </a:xfrm>
          <a:prstGeom prst="rect">
            <a:avLst/>
          </a:prstGeom>
          <a:solidFill>
            <a:srgbClr val="D5D5D5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sv-SE" sz="1800" dirty="0" err="1" smtClean="0">
                <a:latin typeface="Verdana" pitchFamily="34" charset="0"/>
              </a:rPr>
              <a:t>Substance</a:t>
            </a:r>
            <a:r>
              <a:rPr lang="sv-SE" sz="1800" dirty="0" smtClean="0">
                <a:latin typeface="Verdana" pitchFamily="34" charset="0"/>
              </a:rPr>
              <a:t> </a:t>
            </a:r>
            <a:r>
              <a:rPr lang="sv-SE" sz="1800" dirty="0" err="1" smtClean="0">
                <a:latin typeface="Verdana" pitchFamily="34" charset="0"/>
              </a:rPr>
              <a:t>misuse</a:t>
            </a:r>
            <a:r>
              <a:rPr lang="sv-SE" sz="1800" dirty="0" smtClean="0">
                <a:latin typeface="Verdana" pitchFamily="34" charset="0"/>
              </a:rPr>
              <a:t> </a:t>
            </a:r>
            <a:endParaRPr lang="sv-SE" sz="1800" dirty="0">
              <a:latin typeface="Verdana" pitchFamily="34" charset="0"/>
            </a:endParaRPr>
          </a:p>
        </p:txBody>
      </p:sp>
      <p:sp>
        <p:nvSpPr>
          <p:cNvPr id="49158" name="Rectangle 8"/>
          <p:cNvSpPr>
            <a:spLocks noChangeArrowheads="1"/>
          </p:cNvSpPr>
          <p:nvPr/>
        </p:nvSpPr>
        <p:spPr bwMode="auto">
          <a:xfrm>
            <a:off x="2987824" y="5661248"/>
            <a:ext cx="2592387" cy="369332"/>
          </a:xfrm>
          <a:prstGeom prst="rect">
            <a:avLst/>
          </a:prstGeom>
          <a:solidFill>
            <a:srgbClr val="D5D5D5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sv-SE" sz="1800" dirty="0" smtClean="0">
                <a:latin typeface="Verdana" pitchFamily="34" charset="0"/>
              </a:rPr>
              <a:t>BMP</a:t>
            </a:r>
            <a:endParaRPr lang="sv-SE" sz="1800" dirty="0">
              <a:latin typeface="Verdana" pitchFamily="34" charset="0"/>
            </a:endParaRPr>
          </a:p>
        </p:txBody>
      </p:sp>
      <p:sp>
        <p:nvSpPr>
          <p:cNvPr id="83977" name="Oval 9"/>
          <p:cNvSpPr>
            <a:spLocks noChangeArrowheads="1"/>
          </p:cNvSpPr>
          <p:nvPr/>
        </p:nvSpPr>
        <p:spPr bwMode="auto">
          <a:xfrm>
            <a:off x="2339975" y="1268760"/>
            <a:ext cx="3816350" cy="5041553"/>
          </a:xfrm>
          <a:prstGeom prst="ellips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9160" name="Rectangle 10"/>
          <p:cNvSpPr>
            <a:spLocks noChangeArrowheads="1"/>
          </p:cNvSpPr>
          <p:nvPr/>
        </p:nvSpPr>
        <p:spPr bwMode="auto">
          <a:xfrm>
            <a:off x="2987824" y="4653136"/>
            <a:ext cx="2592387" cy="923330"/>
          </a:xfrm>
          <a:prstGeom prst="rect">
            <a:avLst/>
          </a:prstGeom>
          <a:solidFill>
            <a:srgbClr val="D5D5D5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sv-SE" sz="1800" dirty="0" err="1" smtClean="0">
                <a:latin typeface="Verdana" pitchFamily="34" charset="0"/>
              </a:rPr>
              <a:t>Repeated</a:t>
            </a:r>
            <a:r>
              <a:rPr lang="sv-SE" sz="1800" dirty="0" smtClean="0">
                <a:latin typeface="Verdana" pitchFamily="34" charset="0"/>
              </a:rPr>
              <a:t> </a:t>
            </a:r>
            <a:r>
              <a:rPr lang="sv-SE" sz="1800" dirty="0" err="1" smtClean="0">
                <a:latin typeface="Verdana" pitchFamily="34" charset="0"/>
              </a:rPr>
              <a:t>cancellations/failure</a:t>
            </a:r>
            <a:r>
              <a:rPr lang="sv-SE" sz="1800" dirty="0" smtClean="0">
                <a:latin typeface="Verdana" pitchFamily="34" charset="0"/>
              </a:rPr>
              <a:t> to </a:t>
            </a:r>
            <a:r>
              <a:rPr lang="sv-SE" sz="1800" dirty="0" err="1" smtClean="0">
                <a:latin typeface="Verdana" pitchFamily="34" charset="0"/>
              </a:rPr>
              <a:t>attend</a:t>
            </a:r>
            <a:endParaRPr lang="sv-SE" sz="1800" dirty="0">
              <a:latin typeface="Verdana" pitchFamily="34" charset="0"/>
            </a:endParaRPr>
          </a:p>
        </p:txBody>
      </p:sp>
      <p:sp>
        <p:nvSpPr>
          <p:cNvPr id="49161" name="Rectangle 11"/>
          <p:cNvSpPr>
            <a:spLocks noChangeArrowheads="1"/>
          </p:cNvSpPr>
          <p:nvPr/>
        </p:nvSpPr>
        <p:spPr bwMode="auto">
          <a:xfrm>
            <a:off x="2987824" y="3356992"/>
            <a:ext cx="2592387" cy="366712"/>
          </a:xfrm>
          <a:prstGeom prst="rect">
            <a:avLst/>
          </a:prstGeom>
          <a:solidFill>
            <a:srgbClr val="D5D5D5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sv-SE" sz="1800" dirty="0" smtClean="0">
                <a:latin typeface="Verdana" pitchFamily="34" charset="0"/>
              </a:rPr>
              <a:t>General </a:t>
            </a:r>
            <a:r>
              <a:rPr lang="sv-SE" sz="1800" dirty="0" err="1" smtClean="0">
                <a:latin typeface="Verdana" pitchFamily="34" charset="0"/>
              </a:rPr>
              <a:t>anesthesia</a:t>
            </a:r>
            <a:endParaRPr lang="sv-SE" sz="1800" dirty="0">
              <a:latin typeface="Verdana" pitchFamily="34" charset="0"/>
            </a:endParaRPr>
          </a:p>
        </p:txBody>
      </p:sp>
      <p:sp>
        <p:nvSpPr>
          <p:cNvPr id="49162" name="Rectangle 12"/>
          <p:cNvSpPr>
            <a:spLocks noChangeArrowheads="1"/>
          </p:cNvSpPr>
          <p:nvPr/>
        </p:nvSpPr>
        <p:spPr bwMode="auto">
          <a:xfrm>
            <a:off x="2987824" y="2420888"/>
            <a:ext cx="2592387" cy="366713"/>
          </a:xfrm>
          <a:prstGeom prst="rect">
            <a:avLst/>
          </a:prstGeom>
          <a:solidFill>
            <a:srgbClr val="D5D5D5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sv-SE" sz="1800" dirty="0" err="1" smtClean="0">
                <a:latin typeface="Verdana" pitchFamily="34" charset="0"/>
              </a:rPr>
              <a:t>Poor</a:t>
            </a:r>
            <a:r>
              <a:rPr lang="sv-SE" sz="1800" dirty="0" smtClean="0">
                <a:latin typeface="Verdana" pitchFamily="34" charset="0"/>
              </a:rPr>
              <a:t> oral </a:t>
            </a:r>
            <a:r>
              <a:rPr lang="sv-SE" sz="1800" dirty="0" err="1" smtClean="0">
                <a:latin typeface="Verdana" pitchFamily="34" charset="0"/>
              </a:rPr>
              <a:t>hygiene</a:t>
            </a:r>
            <a:endParaRPr lang="sv-SE" sz="1800" dirty="0">
              <a:latin typeface="Verdana" pitchFamily="34" charset="0"/>
            </a:endParaRPr>
          </a:p>
        </p:txBody>
      </p:sp>
      <p:sp>
        <p:nvSpPr>
          <p:cNvPr id="83981" name="Rectangle 13"/>
          <p:cNvSpPr>
            <a:spLocks noChangeArrowheads="1"/>
          </p:cNvSpPr>
          <p:nvPr/>
        </p:nvSpPr>
        <p:spPr bwMode="auto">
          <a:xfrm>
            <a:off x="6228184" y="3284984"/>
            <a:ext cx="338437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v-SE" sz="2000" dirty="0" smtClean="0">
                <a:solidFill>
                  <a:schemeClr val="accent1"/>
                </a:solidFill>
                <a:latin typeface="Verdana" pitchFamily="34" charset="0"/>
              </a:rPr>
              <a:t>One </a:t>
            </a:r>
            <a:r>
              <a:rPr lang="sv-SE" sz="2000" dirty="0" err="1" smtClean="0">
                <a:solidFill>
                  <a:schemeClr val="accent1"/>
                </a:solidFill>
                <a:latin typeface="Verdana" pitchFamily="34" charset="0"/>
              </a:rPr>
              <a:t>factor</a:t>
            </a:r>
            <a:r>
              <a:rPr lang="sv-SE" sz="2000" dirty="0" smtClean="0">
                <a:solidFill>
                  <a:schemeClr val="accent1"/>
                </a:solidFill>
                <a:latin typeface="Verdana" pitchFamily="34" charset="0"/>
              </a:rPr>
              <a:t>?</a:t>
            </a:r>
          </a:p>
          <a:p>
            <a:r>
              <a:rPr lang="sv-SE" sz="2000" dirty="0" smtClean="0">
                <a:solidFill>
                  <a:schemeClr val="accent1"/>
                </a:solidFill>
                <a:latin typeface="Verdana" pitchFamily="34" charset="0"/>
              </a:rPr>
              <a:t>Multiple </a:t>
            </a:r>
            <a:r>
              <a:rPr lang="sv-SE" sz="2000" dirty="0" err="1" smtClean="0">
                <a:solidFill>
                  <a:schemeClr val="accent1"/>
                </a:solidFill>
                <a:latin typeface="Verdana" pitchFamily="34" charset="0"/>
              </a:rPr>
              <a:t>factors</a:t>
            </a:r>
            <a:r>
              <a:rPr lang="sv-SE" sz="2000" dirty="0" smtClean="0">
                <a:solidFill>
                  <a:schemeClr val="accent1"/>
                </a:solidFill>
                <a:latin typeface="Verdana" pitchFamily="34" charset="0"/>
              </a:rPr>
              <a:t>?</a:t>
            </a:r>
            <a:endParaRPr lang="sv-SE" sz="2000" dirty="0">
              <a:solidFill>
                <a:schemeClr val="accent1"/>
              </a:solidFill>
              <a:latin typeface="Verdana" pitchFamily="34" charset="0"/>
            </a:endParaRPr>
          </a:p>
        </p:txBody>
      </p:sp>
      <p:sp>
        <p:nvSpPr>
          <p:cNvPr id="12" name="Platshållare för sidfot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Therese Kvist</a:t>
            </a:r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39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39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39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39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7" grpId="0" animBg="1"/>
      <p:bldP spid="8398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3568" y="1700808"/>
            <a:ext cx="7772400" cy="3960440"/>
          </a:xfrm>
          <a:noFill/>
        </p:spPr>
        <p:txBody>
          <a:bodyPr/>
          <a:lstStyle/>
          <a:p>
            <a:pPr eaLnBrk="1" hangingPunct="1">
              <a:buFont typeface="Arial" pitchFamily="34" charset="0"/>
              <a:buChar char="•"/>
            </a:pPr>
            <a:r>
              <a:rPr lang="sv-SE" sz="2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Verdana" pitchFamily="34" charset="0"/>
              </a:rPr>
              <a:t>How</a:t>
            </a:r>
            <a:r>
              <a:rPr lang="sv-SE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Verdana" pitchFamily="34" charset="0"/>
              </a:rPr>
              <a:t> </a:t>
            </a:r>
            <a:r>
              <a:rPr lang="sv-SE" sz="2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Verdana" pitchFamily="34" charset="0"/>
              </a:rPr>
              <a:t>do</a:t>
            </a:r>
            <a:r>
              <a:rPr lang="sv-SE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Verdana" pitchFamily="34" charset="0"/>
              </a:rPr>
              <a:t> </a:t>
            </a:r>
            <a:r>
              <a:rPr lang="sv-SE" sz="2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Verdana" pitchFamily="34" charset="0"/>
              </a:rPr>
              <a:t>abuse</a:t>
            </a:r>
            <a:r>
              <a:rPr lang="sv-SE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Verdana" pitchFamily="34" charset="0"/>
              </a:rPr>
              <a:t> and </a:t>
            </a:r>
            <a:r>
              <a:rPr lang="sv-SE" sz="2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Verdana" pitchFamily="34" charset="0"/>
              </a:rPr>
              <a:t>neglect</a:t>
            </a:r>
            <a:r>
              <a:rPr lang="sv-SE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Verdana" pitchFamily="34" charset="0"/>
              </a:rPr>
              <a:t> </a:t>
            </a:r>
            <a:r>
              <a:rPr lang="sv-SE" sz="2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Verdana" pitchFamily="34" charset="0"/>
              </a:rPr>
              <a:t>affect</a:t>
            </a:r>
            <a:r>
              <a:rPr lang="sv-SE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Verdana" pitchFamily="34" charset="0"/>
              </a:rPr>
              <a:t> oral and dental </a:t>
            </a:r>
            <a:r>
              <a:rPr lang="sv-SE" sz="2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Verdana" pitchFamily="34" charset="0"/>
              </a:rPr>
              <a:t>health</a:t>
            </a:r>
            <a:r>
              <a:rPr lang="sv-SE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Verdana" pitchFamily="34" charset="0"/>
              </a:rPr>
              <a:t> in </a:t>
            </a:r>
            <a:r>
              <a:rPr lang="sv-SE" sz="2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Verdana" pitchFamily="34" charset="0"/>
              </a:rPr>
              <a:t>children</a:t>
            </a:r>
            <a:r>
              <a:rPr lang="sv-SE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Verdana" pitchFamily="34" charset="0"/>
              </a:rPr>
              <a:t> and </a:t>
            </a:r>
            <a:r>
              <a:rPr lang="sv-SE" sz="2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Verdana" pitchFamily="34" charset="0"/>
              </a:rPr>
              <a:t>adolescents</a:t>
            </a:r>
            <a:endParaRPr lang="sv-SE" sz="2800" dirty="0" smtClean="0">
              <a:solidFill>
                <a:schemeClr val="tx1">
                  <a:lumMod val="50000"/>
                  <a:lumOff val="50000"/>
                </a:schemeClr>
              </a:solidFill>
              <a:latin typeface="Verdana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sv-SE" sz="2800" dirty="0" err="1" smtClean="0">
                <a:solidFill>
                  <a:schemeClr val="bg2"/>
                </a:solidFill>
                <a:latin typeface="Verdana" pitchFamily="34" charset="0"/>
              </a:rPr>
              <a:t>How</a:t>
            </a:r>
            <a:r>
              <a:rPr lang="sv-SE" sz="2800" dirty="0" smtClean="0">
                <a:solidFill>
                  <a:schemeClr val="bg2"/>
                </a:solidFill>
                <a:latin typeface="Verdana" pitchFamily="34" charset="0"/>
              </a:rPr>
              <a:t> </a:t>
            </a:r>
            <a:r>
              <a:rPr lang="sv-SE" sz="2800" dirty="0" err="1" smtClean="0">
                <a:solidFill>
                  <a:schemeClr val="bg2"/>
                </a:solidFill>
                <a:latin typeface="Verdana" pitchFamily="34" charset="0"/>
              </a:rPr>
              <a:t>can</a:t>
            </a:r>
            <a:r>
              <a:rPr lang="sv-SE" sz="2800" dirty="0" smtClean="0">
                <a:solidFill>
                  <a:schemeClr val="bg2"/>
                </a:solidFill>
                <a:latin typeface="Verdana" pitchFamily="34" charset="0"/>
              </a:rPr>
              <a:t> </a:t>
            </a:r>
            <a:r>
              <a:rPr lang="sv-SE" sz="2800" dirty="0" err="1" smtClean="0">
                <a:solidFill>
                  <a:schemeClr val="bg2"/>
                </a:solidFill>
                <a:latin typeface="Verdana" pitchFamily="34" charset="0"/>
              </a:rPr>
              <a:t>we</a:t>
            </a:r>
            <a:r>
              <a:rPr lang="sv-SE" sz="2800" dirty="0" smtClean="0">
                <a:solidFill>
                  <a:schemeClr val="bg2"/>
                </a:solidFill>
                <a:latin typeface="Verdana" pitchFamily="34" charset="0"/>
              </a:rPr>
              <a:t> </a:t>
            </a:r>
            <a:r>
              <a:rPr lang="sv-SE" sz="2800" dirty="0" err="1" smtClean="0">
                <a:solidFill>
                  <a:schemeClr val="bg2"/>
                </a:solidFill>
                <a:latin typeface="Verdana" pitchFamily="34" charset="0"/>
              </a:rPr>
              <a:t>improve</a:t>
            </a:r>
            <a:r>
              <a:rPr lang="sv-SE" sz="2800" dirty="0" smtClean="0">
                <a:solidFill>
                  <a:schemeClr val="bg2"/>
                </a:solidFill>
                <a:latin typeface="Verdana" pitchFamily="34" charset="0"/>
              </a:rPr>
              <a:t> </a:t>
            </a:r>
            <a:r>
              <a:rPr lang="sv-SE" sz="2800" dirty="0" err="1" smtClean="0">
                <a:solidFill>
                  <a:schemeClr val="bg2"/>
                </a:solidFill>
                <a:latin typeface="Verdana" pitchFamily="34" charset="0"/>
              </a:rPr>
              <a:t>multiprofessional</a:t>
            </a:r>
            <a:r>
              <a:rPr lang="sv-SE" sz="2800" dirty="0" smtClean="0">
                <a:solidFill>
                  <a:schemeClr val="bg2"/>
                </a:solidFill>
                <a:latin typeface="Verdana" pitchFamily="34" charset="0"/>
              </a:rPr>
              <a:t> </a:t>
            </a:r>
            <a:r>
              <a:rPr lang="sv-SE" sz="2800" dirty="0" err="1" smtClean="0">
                <a:solidFill>
                  <a:schemeClr val="bg2"/>
                </a:solidFill>
                <a:latin typeface="Verdana" pitchFamily="34" charset="0"/>
              </a:rPr>
              <a:t>communication</a:t>
            </a:r>
            <a:r>
              <a:rPr lang="sv-SE" sz="2800" dirty="0" smtClean="0">
                <a:solidFill>
                  <a:schemeClr val="bg2"/>
                </a:solidFill>
                <a:latin typeface="Verdana" pitchFamily="34" charset="0"/>
              </a:rPr>
              <a:t>?</a:t>
            </a:r>
          </a:p>
          <a:p>
            <a:pPr>
              <a:buFont typeface="Arial" pitchFamily="34" charset="0"/>
              <a:buChar char="•"/>
            </a:pPr>
            <a:r>
              <a:rPr lang="sv-SE" sz="2800" dirty="0" err="1" smtClean="0">
                <a:latin typeface="Verdana" pitchFamily="34" charset="0"/>
              </a:rPr>
              <a:t>What</a:t>
            </a:r>
            <a:r>
              <a:rPr lang="sv-SE" sz="2800" dirty="0" smtClean="0">
                <a:latin typeface="Verdana" pitchFamily="34" charset="0"/>
              </a:rPr>
              <a:t> are the </a:t>
            </a:r>
            <a:r>
              <a:rPr lang="sv-SE" sz="2800" dirty="0" err="1" smtClean="0">
                <a:latin typeface="Verdana" pitchFamily="34" charset="0"/>
              </a:rPr>
              <a:t>barriers</a:t>
            </a:r>
            <a:r>
              <a:rPr lang="sv-SE" sz="2800" dirty="0" smtClean="0">
                <a:latin typeface="Verdana" pitchFamily="34" charset="0"/>
              </a:rPr>
              <a:t> and </a:t>
            </a:r>
            <a:r>
              <a:rPr lang="sv-SE" sz="2800" dirty="0" err="1" smtClean="0">
                <a:latin typeface="Verdana" pitchFamily="34" charset="0"/>
              </a:rPr>
              <a:t>challenges</a:t>
            </a:r>
            <a:r>
              <a:rPr lang="sv-SE" sz="2800" dirty="0" smtClean="0">
                <a:latin typeface="Verdana" pitchFamily="34" charset="0"/>
              </a:rPr>
              <a:t> to </a:t>
            </a:r>
            <a:r>
              <a:rPr lang="sv-SE" sz="2800" dirty="0" err="1" smtClean="0">
                <a:latin typeface="Verdana" pitchFamily="34" charset="0"/>
              </a:rPr>
              <a:t>identify</a:t>
            </a:r>
            <a:r>
              <a:rPr lang="sv-SE" sz="2800" dirty="0" smtClean="0">
                <a:latin typeface="Verdana" pitchFamily="34" charset="0"/>
              </a:rPr>
              <a:t> and report </a:t>
            </a:r>
            <a:r>
              <a:rPr lang="sv-SE" sz="2800" dirty="0" err="1" smtClean="0">
                <a:latin typeface="Verdana" pitchFamily="34" charset="0"/>
              </a:rPr>
              <a:t>abused</a:t>
            </a:r>
            <a:r>
              <a:rPr lang="sv-SE" sz="2800" dirty="0" smtClean="0">
                <a:latin typeface="Verdana" pitchFamily="34" charset="0"/>
              </a:rPr>
              <a:t> and </a:t>
            </a:r>
            <a:r>
              <a:rPr lang="sv-SE" sz="2800" dirty="0" err="1" smtClean="0">
                <a:latin typeface="Verdana" pitchFamily="34" charset="0"/>
              </a:rPr>
              <a:t>neglected</a:t>
            </a:r>
            <a:r>
              <a:rPr lang="sv-SE" sz="2800" dirty="0" smtClean="0">
                <a:latin typeface="Verdana" pitchFamily="34" charset="0"/>
              </a:rPr>
              <a:t> </a:t>
            </a:r>
            <a:r>
              <a:rPr lang="sv-SE" sz="2800" dirty="0" err="1" smtClean="0">
                <a:latin typeface="Verdana" pitchFamily="34" charset="0"/>
              </a:rPr>
              <a:t>children</a:t>
            </a:r>
            <a:r>
              <a:rPr lang="sv-SE" sz="2800" dirty="0" smtClean="0">
                <a:latin typeface="Verdana" pitchFamily="34" charset="0"/>
              </a:rPr>
              <a:t> in </a:t>
            </a:r>
            <a:r>
              <a:rPr lang="sv-SE" sz="2800" dirty="0" err="1" smtClean="0">
                <a:latin typeface="Verdana" pitchFamily="34" charset="0"/>
              </a:rPr>
              <a:t>dentistry</a:t>
            </a:r>
            <a:endParaRPr lang="sv-SE" sz="2800" dirty="0" smtClean="0">
              <a:latin typeface="Verdana" pitchFamily="34" charset="0"/>
            </a:endParaRPr>
          </a:p>
        </p:txBody>
      </p:sp>
      <p:sp>
        <p:nvSpPr>
          <p:cNvPr id="14339" name="Rectangle 2"/>
          <p:cNvSpPr>
            <a:spLocks noChangeArrowheads="1"/>
          </p:cNvSpPr>
          <p:nvPr/>
        </p:nvSpPr>
        <p:spPr bwMode="auto">
          <a:xfrm>
            <a:off x="611560" y="908050"/>
            <a:ext cx="7127503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sv-SE" sz="3600" dirty="0" smtClean="0">
                <a:solidFill>
                  <a:srgbClr val="870052"/>
                </a:solidFill>
                <a:latin typeface="Verdana" pitchFamily="34" charset="0"/>
              </a:rPr>
              <a:t>Gaps of </a:t>
            </a:r>
            <a:r>
              <a:rPr lang="sv-SE" sz="3600" dirty="0" err="1" smtClean="0">
                <a:solidFill>
                  <a:srgbClr val="870052"/>
                </a:solidFill>
                <a:latin typeface="Verdana" pitchFamily="34" charset="0"/>
              </a:rPr>
              <a:t>knowledge</a:t>
            </a:r>
            <a:endParaRPr lang="sv-SE" sz="3600" dirty="0">
              <a:solidFill>
                <a:srgbClr val="870052"/>
              </a:solidFill>
              <a:latin typeface="Verdana" pitchFamily="34" charset="0"/>
            </a:endParaRP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Therese Kvist</a:t>
            </a:r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Therese Kvist</a:t>
            </a:r>
            <a:endParaRPr lang="sv-SE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51520" y="836712"/>
            <a:ext cx="8280919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sv-SE" sz="3600" dirty="0" smtClean="0">
                <a:solidFill>
                  <a:schemeClr val="accent1"/>
                </a:solidFill>
                <a:latin typeface="Verdana" pitchFamily="34" charset="0"/>
              </a:rPr>
              <a:t>Do dental specialists </a:t>
            </a:r>
            <a:r>
              <a:rPr lang="sv-SE" sz="3600" dirty="0" err="1" smtClean="0">
                <a:solidFill>
                  <a:schemeClr val="accent1"/>
                </a:solidFill>
                <a:latin typeface="Verdana" pitchFamily="34" charset="0"/>
              </a:rPr>
              <a:t>neglect</a:t>
            </a:r>
            <a:r>
              <a:rPr lang="sv-SE" sz="3600" dirty="0" smtClean="0">
                <a:solidFill>
                  <a:schemeClr val="accent1"/>
                </a:solidFill>
                <a:latin typeface="Verdana" pitchFamily="34" charset="0"/>
              </a:rPr>
              <a:t> dental </a:t>
            </a:r>
            <a:r>
              <a:rPr lang="sv-SE" sz="3600" dirty="0" err="1" smtClean="0">
                <a:solidFill>
                  <a:schemeClr val="accent1"/>
                </a:solidFill>
                <a:latin typeface="Verdana" pitchFamily="34" charset="0"/>
              </a:rPr>
              <a:t>neglect</a:t>
            </a:r>
            <a:r>
              <a:rPr lang="sv-SE" sz="3600" dirty="0" smtClean="0">
                <a:solidFill>
                  <a:schemeClr val="accent1"/>
                </a:solidFill>
                <a:latin typeface="Verdana" pitchFamily="34" charset="0"/>
              </a:rPr>
              <a:t>?</a:t>
            </a:r>
            <a:endParaRPr lang="sv-SE" sz="3600" dirty="0">
              <a:solidFill>
                <a:schemeClr val="accent1"/>
              </a:solidFill>
              <a:latin typeface="Verdana" pitchFamily="34" charset="0"/>
            </a:endParaRPr>
          </a:p>
        </p:txBody>
      </p:sp>
      <p:sp>
        <p:nvSpPr>
          <p:cNvPr id="5" name="Rektangel 4"/>
          <p:cNvSpPr/>
          <p:nvPr/>
        </p:nvSpPr>
        <p:spPr>
          <a:xfrm>
            <a:off x="251520" y="3140968"/>
            <a:ext cx="8892480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buClr>
                <a:schemeClr val="accent1"/>
              </a:buClr>
              <a:buFont typeface="Arial" pitchFamily="34" charset="0"/>
              <a:buChar char="•"/>
            </a:pPr>
            <a:r>
              <a:rPr lang="sv-SE" sz="3200" dirty="0" smtClean="0">
                <a:latin typeface="Verdana" pitchFamily="34" charset="0"/>
              </a:rPr>
              <a:t> 81</a:t>
            </a:r>
            <a:r>
              <a:rPr lang="sv-SE" sz="3200" dirty="0" smtClean="0">
                <a:latin typeface="Verdana" pitchFamily="34" charset="0"/>
              </a:rPr>
              <a:t>% </a:t>
            </a:r>
            <a:r>
              <a:rPr lang="sv-SE" sz="3200" dirty="0" err="1" smtClean="0">
                <a:latin typeface="Verdana" pitchFamily="34" charset="0"/>
              </a:rPr>
              <a:t>meet</a:t>
            </a:r>
            <a:r>
              <a:rPr lang="sv-SE" sz="3200" dirty="0" smtClean="0">
                <a:latin typeface="Verdana" pitchFamily="34" charset="0"/>
              </a:rPr>
              <a:t> </a:t>
            </a:r>
            <a:r>
              <a:rPr lang="sv-SE" sz="3200" dirty="0" smtClean="0">
                <a:latin typeface="Verdana" pitchFamily="34" charset="0"/>
              </a:rPr>
              <a:t>a </a:t>
            </a:r>
            <a:r>
              <a:rPr lang="sv-SE" sz="3200" dirty="0" err="1" smtClean="0">
                <a:latin typeface="Verdana" pitchFamily="34" charset="0"/>
              </a:rPr>
              <a:t>neglected</a:t>
            </a:r>
            <a:r>
              <a:rPr lang="sv-SE" sz="3200" dirty="0" smtClean="0">
                <a:latin typeface="Verdana" pitchFamily="34" charset="0"/>
              </a:rPr>
              <a:t> </a:t>
            </a:r>
            <a:r>
              <a:rPr lang="sv-SE" sz="3200" dirty="0" err="1" smtClean="0">
                <a:latin typeface="Verdana" pitchFamily="34" charset="0"/>
              </a:rPr>
              <a:t>dentition</a:t>
            </a:r>
            <a:r>
              <a:rPr lang="sv-SE" sz="3200" dirty="0" smtClean="0">
                <a:latin typeface="Verdana" pitchFamily="34" charset="0"/>
              </a:rPr>
              <a:t> </a:t>
            </a:r>
            <a:r>
              <a:rPr lang="sv-SE" sz="3200" dirty="0" err="1" smtClean="0">
                <a:latin typeface="Verdana" pitchFamily="34" charset="0"/>
              </a:rPr>
              <a:t>more</a:t>
            </a:r>
            <a:r>
              <a:rPr lang="sv-SE" sz="3200" dirty="0" smtClean="0">
                <a:latin typeface="Verdana" pitchFamily="34" charset="0"/>
              </a:rPr>
              <a:t> 	</a:t>
            </a:r>
            <a:r>
              <a:rPr lang="sv-SE" sz="3200" dirty="0" err="1" smtClean="0">
                <a:latin typeface="Verdana" pitchFamily="34" charset="0"/>
              </a:rPr>
              <a:t>than</a:t>
            </a:r>
            <a:r>
              <a:rPr lang="sv-SE" sz="3200" dirty="0" smtClean="0">
                <a:latin typeface="Verdana" pitchFamily="34" charset="0"/>
              </a:rPr>
              <a:t> </a:t>
            </a:r>
            <a:r>
              <a:rPr lang="sv-SE" sz="3200" dirty="0" err="1" smtClean="0">
                <a:latin typeface="Verdana" pitchFamily="34" charset="0"/>
              </a:rPr>
              <a:t>once</a:t>
            </a:r>
            <a:r>
              <a:rPr lang="sv-SE" sz="3200" dirty="0" smtClean="0">
                <a:latin typeface="Verdana" pitchFamily="34" charset="0"/>
              </a:rPr>
              <a:t> a </a:t>
            </a:r>
            <a:r>
              <a:rPr lang="sv-SE" sz="3200" dirty="0" err="1" smtClean="0">
                <a:latin typeface="Verdana" pitchFamily="34" charset="0"/>
              </a:rPr>
              <a:t>week</a:t>
            </a:r>
            <a:endParaRPr lang="sv-SE" sz="3200" dirty="0" smtClean="0">
              <a:latin typeface="Verdana" pitchFamily="34" charset="0"/>
            </a:endParaRPr>
          </a:p>
          <a:p>
            <a:pPr eaLnBrk="1" hangingPunct="1">
              <a:buClr>
                <a:schemeClr val="accent1"/>
              </a:buClr>
              <a:buFont typeface="Arial" pitchFamily="34" charset="0"/>
              <a:buChar char="•"/>
            </a:pPr>
            <a:r>
              <a:rPr lang="sv-SE" sz="3200" dirty="0" smtClean="0">
                <a:latin typeface="Verdana" pitchFamily="34" charset="0"/>
              </a:rPr>
              <a:t> 23/27 specialist dental </a:t>
            </a:r>
            <a:r>
              <a:rPr lang="sv-SE" sz="3200" dirty="0" err="1" smtClean="0">
                <a:latin typeface="Verdana" pitchFamily="34" charset="0"/>
              </a:rPr>
              <a:t>clinics</a:t>
            </a:r>
            <a:r>
              <a:rPr lang="sv-SE" sz="3200" dirty="0" smtClean="0">
                <a:latin typeface="Verdana" pitchFamily="34" charset="0"/>
              </a:rPr>
              <a:t> </a:t>
            </a:r>
            <a:r>
              <a:rPr lang="sv-SE" sz="3200" dirty="0" smtClean="0">
                <a:latin typeface="Verdana" pitchFamily="34" charset="0"/>
              </a:rPr>
              <a:t>in Sweden 	</a:t>
            </a:r>
            <a:r>
              <a:rPr lang="sv-SE" sz="3200" dirty="0" err="1" smtClean="0">
                <a:latin typeface="Verdana" pitchFamily="34" charset="0"/>
              </a:rPr>
              <a:t>meets</a:t>
            </a:r>
            <a:r>
              <a:rPr lang="sv-SE" sz="3200" dirty="0" smtClean="0">
                <a:latin typeface="Verdana" pitchFamily="34" charset="0"/>
              </a:rPr>
              <a:t> dental </a:t>
            </a:r>
            <a:r>
              <a:rPr lang="sv-SE" sz="3200" dirty="0" err="1" smtClean="0">
                <a:latin typeface="Verdana" pitchFamily="34" charset="0"/>
              </a:rPr>
              <a:t>neglect</a:t>
            </a:r>
            <a:r>
              <a:rPr lang="sv-SE" sz="3200" dirty="0" smtClean="0">
                <a:latin typeface="Verdana" pitchFamily="34" charset="0"/>
              </a:rPr>
              <a:t> on </a:t>
            </a:r>
            <a:r>
              <a:rPr lang="sv-SE" sz="3200" dirty="0" err="1" smtClean="0">
                <a:latin typeface="Verdana" pitchFamily="34" charset="0"/>
              </a:rPr>
              <a:t>regular</a:t>
            </a:r>
            <a:r>
              <a:rPr lang="sv-SE" sz="3200" dirty="0" smtClean="0">
                <a:latin typeface="Verdana" pitchFamily="34" charset="0"/>
              </a:rPr>
              <a:t> basis</a:t>
            </a:r>
            <a:endParaRPr lang="sv-SE" sz="3200" dirty="0" smtClean="0">
              <a:latin typeface="Verdana" pitchFamily="34" charset="0"/>
            </a:endParaRPr>
          </a:p>
        </p:txBody>
      </p:sp>
      <p:sp>
        <p:nvSpPr>
          <p:cNvPr id="6" name="Rektangel 5"/>
          <p:cNvSpPr/>
          <p:nvPr/>
        </p:nvSpPr>
        <p:spPr>
          <a:xfrm>
            <a:off x="4319464" y="6381328"/>
            <a:ext cx="48245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Verdana" pitchFamily="34" charset="0"/>
              </a:rPr>
              <a:t>Harris et al Br </a:t>
            </a:r>
            <a:r>
              <a:rPr lang="en-US" sz="1400" dirty="0" smtClean="0">
                <a:latin typeface="Verdana" pitchFamily="34" charset="0"/>
              </a:rPr>
              <a:t>Dent J. 2009 May 9;206(9):</a:t>
            </a:r>
            <a:r>
              <a:rPr lang="en-US" sz="1400" dirty="0" smtClean="0">
                <a:latin typeface="Verdana" pitchFamily="34" charset="0"/>
              </a:rPr>
              <a:t>465-70</a:t>
            </a:r>
          </a:p>
          <a:p>
            <a:endParaRPr lang="sv-SE" sz="1400" dirty="0">
              <a:latin typeface="Verdana" pitchFamily="34" charset="0"/>
            </a:endParaRPr>
          </a:p>
        </p:txBody>
      </p:sp>
      <p:sp>
        <p:nvSpPr>
          <p:cNvPr id="7" name="Rektangel 6"/>
          <p:cNvSpPr/>
          <p:nvPr/>
        </p:nvSpPr>
        <p:spPr>
          <a:xfrm>
            <a:off x="4031432" y="6550223"/>
            <a:ext cx="511256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sv-SE" sz="1400" dirty="0" smtClean="0">
                <a:latin typeface="Verdana" pitchFamily="34" charset="0"/>
              </a:rPr>
              <a:t>Klingberg G. Aktuell </a:t>
            </a:r>
            <a:r>
              <a:rPr lang="sv-SE" sz="1400" dirty="0" smtClean="0">
                <a:latin typeface="Verdana" pitchFamily="34" charset="0"/>
              </a:rPr>
              <a:t>nordisk odontologi 2010;195-208.</a:t>
            </a:r>
            <a:endParaRPr lang="sv-SE" sz="1400" dirty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200" b="0" dirty="0" err="1" smtClean="0">
                <a:latin typeface="Verdana" pitchFamily="34" charset="0"/>
              </a:rPr>
              <a:t>How</a:t>
            </a:r>
            <a:r>
              <a:rPr lang="sv-SE" sz="3200" b="0" dirty="0" smtClean="0">
                <a:latin typeface="Verdana" pitchFamily="34" charset="0"/>
              </a:rPr>
              <a:t> </a:t>
            </a:r>
            <a:r>
              <a:rPr lang="sv-SE" sz="3200" b="0" dirty="0" err="1" smtClean="0">
                <a:latin typeface="Verdana" pitchFamily="34" charset="0"/>
              </a:rPr>
              <a:t>do</a:t>
            </a:r>
            <a:r>
              <a:rPr lang="sv-SE" sz="3200" b="0" dirty="0" smtClean="0">
                <a:latin typeface="Verdana" pitchFamily="34" charset="0"/>
              </a:rPr>
              <a:t> </a:t>
            </a:r>
            <a:r>
              <a:rPr lang="sv-SE" sz="3200" b="0" dirty="0" err="1" smtClean="0">
                <a:latin typeface="Verdana" pitchFamily="34" charset="0"/>
              </a:rPr>
              <a:t>other</a:t>
            </a:r>
            <a:r>
              <a:rPr lang="sv-SE" sz="3200" b="0" dirty="0" smtClean="0">
                <a:latin typeface="Verdana" pitchFamily="34" charset="0"/>
              </a:rPr>
              <a:t> </a:t>
            </a:r>
            <a:r>
              <a:rPr lang="sv-SE" sz="3200" b="0" dirty="0" err="1" smtClean="0">
                <a:latin typeface="Verdana" pitchFamily="34" charset="0"/>
              </a:rPr>
              <a:t>professionals</a:t>
            </a:r>
            <a:r>
              <a:rPr lang="sv-SE" sz="3200" b="0" dirty="0" smtClean="0">
                <a:latin typeface="Verdana" pitchFamily="34" charset="0"/>
              </a:rPr>
              <a:t> deal with this </a:t>
            </a:r>
            <a:r>
              <a:rPr lang="sv-SE" sz="3200" b="0" dirty="0" err="1" smtClean="0">
                <a:latin typeface="Verdana" pitchFamily="34" charset="0"/>
              </a:rPr>
              <a:t>issue</a:t>
            </a:r>
            <a:r>
              <a:rPr lang="sv-SE" sz="3200" b="0" dirty="0" smtClean="0">
                <a:latin typeface="Verdana" pitchFamily="34" charset="0"/>
              </a:rPr>
              <a:t>?</a:t>
            </a:r>
            <a:endParaRPr lang="sv-SE" sz="3200" b="0" dirty="0">
              <a:latin typeface="Verdana" pitchFamily="34" charset="0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39552" y="2492896"/>
            <a:ext cx="7772400" cy="2448272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sv-SE" sz="2800" dirty="0" smtClean="0">
                <a:latin typeface="Verdana" pitchFamily="34" charset="0"/>
              </a:rPr>
              <a:t>” This is not normal”</a:t>
            </a:r>
          </a:p>
          <a:p>
            <a:pPr>
              <a:buFont typeface="Arial" pitchFamily="34" charset="0"/>
              <a:buChar char="•"/>
            </a:pPr>
            <a:r>
              <a:rPr lang="sv-SE" sz="2800" dirty="0" err="1" smtClean="0">
                <a:latin typeface="Verdana" pitchFamily="34" charset="0"/>
              </a:rPr>
              <a:t>Difficulties</a:t>
            </a:r>
            <a:r>
              <a:rPr lang="sv-SE" sz="2800" dirty="0" smtClean="0">
                <a:latin typeface="Verdana" pitchFamily="34" charset="0"/>
              </a:rPr>
              <a:t> in </a:t>
            </a:r>
            <a:r>
              <a:rPr lang="sv-SE" sz="2800" dirty="0" err="1" smtClean="0">
                <a:latin typeface="Verdana" pitchFamily="34" charset="0"/>
              </a:rPr>
              <a:t>recording</a:t>
            </a:r>
            <a:r>
              <a:rPr lang="sv-SE" sz="2800" dirty="0" smtClean="0">
                <a:latin typeface="Verdana" pitchFamily="34" charset="0"/>
              </a:rPr>
              <a:t> </a:t>
            </a:r>
            <a:r>
              <a:rPr lang="sv-SE" sz="2800" dirty="0" err="1" smtClean="0">
                <a:latin typeface="Verdana" pitchFamily="34" charset="0"/>
              </a:rPr>
              <a:t>suspected</a:t>
            </a:r>
            <a:r>
              <a:rPr lang="sv-SE" sz="2800" dirty="0" smtClean="0">
                <a:latin typeface="Verdana" pitchFamily="34" charset="0"/>
              </a:rPr>
              <a:t> </a:t>
            </a:r>
            <a:r>
              <a:rPr lang="sv-SE" sz="2800" dirty="0" err="1" smtClean="0">
                <a:latin typeface="Verdana" pitchFamily="34" charset="0"/>
              </a:rPr>
              <a:t>abuse</a:t>
            </a:r>
            <a:r>
              <a:rPr lang="sv-SE" sz="2800" dirty="0" smtClean="0">
                <a:latin typeface="Verdana" pitchFamily="34" charset="0"/>
              </a:rPr>
              <a:t> in </a:t>
            </a:r>
            <a:r>
              <a:rPr lang="sv-SE" sz="2800" dirty="0" err="1" smtClean="0">
                <a:latin typeface="Verdana" pitchFamily="34" charset="0"/>
              </a:rPr>
              <a:t>medical</a:t>
            </a:r>
            <a:r>
              <a:rPr lang="sv-SE" sz="2800" dirty="0" smtClean="0">
                <a:latin typeface="Verdana" pitchFamily="34" charset="0"/>
              </a:rPr>
              <a:t> journals</a:t>
            </a:r>
          </a:p>
          <a:p>
            <a:pPr>
              <a:buFont typeface="Arial" pitchFamily="34" charset="0"/>
              <a:buChar char="•"/>
            </a:pPr>
            <a:r>
              <a:rPr lang="sv-SE" sz="2800" dirty="0" err="1" smtClean="0">
                <a:latin typeface="Verdana" pitchFamily="34" charset="0"/>
              </a:rPr>
              <a:t>Lottery</a:t>
            </a:r>
            <a:endParaRPr lang="sv-SE" dirty="0" smtClean="0"/>
          </a:p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Therese Kvist</a:t>
            </a:r>
            <a:endParaRPr lang="sv-SE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5003800" y="6400800"/>
            <a:ext cx="4140200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sv-SE" sz="1050" dirty="0" err="1" smtClean="0">
                <a:latin typeface="Arial" charset="0"/>
              </a:rPr>
              <a:t>Lykke</a:t>
            </a:r>
            <a:r>
              <a:rPr lang="sv-SE" sz="1050" dirty="0" smtClean="0">
                <a:latin typeface="Arial" charset="0"/>
              </a:rPr>
              <a:t> et al </a:t>
            </a:r>
            <a:r>
              <a:rPr lang="sv-SE" sz="1050" dirty="0" err="1" smtClean="0">
                <a:latin typeface="Arial" charset="0"/>
              </a:rPr>
              <a:t>Family</a:t>
            </a:r>
            <a:r>
              <a:rPr lang="sv-SE" sz="1050" dirty="0" smtClean="0">
                <a:latin typeface="Arial" charset="0"/>
              </a:rPr>
              <a:t> </a:t>
            </a:r>
            <a:r>
              <a:rPr lang="sv-SE" sz="1050" dirty="0" err="1" smtClean="0">
                <a:latin typeface="Arial" charset="0"/>
              </a:rPr>
              <a:t>Practice</a:t>
            </a:r>
            <a:r>
              <a:rPr lang="sv-SE" sz="1050" dirty="0" smtClean="0">
                <a:latin typeface="Arial" charset="0"/>
              </a:rPr>
              <a:t> 2008;25:146-153</a:t>
            </a:r>
          </a:p>
          <a:p>
            <a:pPr algn="r"/>
            <a:r>
              <a:rPr lang="sv-SE" sz="1050" dirty="0" smtClean="0">
                <a:latin typeface="Arial" charset="0"/>
              </a:rPr>
              <a:t>Van </a:t>
            </a:r>
            <a:r>
              <a:rPr lang="sv-SE" sz="1050" dirty="0" err="1" smtClean="0">
                <a:latin typeface="Arial" charset="0"/>
              </a:rPr>
              <a:t>Haeringen</a:t>
            </a:r>
            <a:r>
              <a:rPr lang="sv-SE" sz="1050" dirty="0" smtClean="0">
                <a:latin typeface="Arial" charset="0"/>
              </a:rPr>
              <a:t> </a:t>
            </a:r>
            <a:r>
              <a:rPr lang="sv-SE" sz="1050" dirty="0">
                <a:latin typeface="Arial" charset="0"/>
              </a:rPr>
              <a:t>et al </a:t>
            </a:r>
            <a:r>
              <a:rPr lang="en-GB" sz="1050" dirty="0">
                <a:latin typeface="Arial" charset="0"/>
              </a:rPr>
              <a:t>Child Abuse </a:t>
            </a:r>
            <a:r>
              <a:rPr lang="en-GB" sz="1050" dirty="0" err="1">
                <a:latin typeface="Arial" charset="0"/>
              </a:rPr>
              <a:t>Negl</a:t>
            </a:r>
            <a:r>
              <a:rPr lang="en-GB" sz="1050" dirty="0">
                <a:latin typeface="Arial" charset="0"/>
              </a:rPr>
              <a:t> 1998;22:159-69</a:t>
            </a:r>
            <a:r>
              <a:rPr lang="sv-SE" sz="1050" dirty="0">
                <a:latin typeface="Arial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11560" y="2420888"/>
            <a:ext cx="7772400" cy="3456658"/>
          </a:xfrm>
          <a:noFill/>
        </p:spPr>
        <p:txBody>
          <a:bodyPr/>
          <a:lstStyle/>
          <a:p>
            <a:pPr eaLnBrk="1" hangingPunct="1">
              <a:buFont typeface="Arial" pitchFamily="34" charset="0"/>
              <a:buChar char="•"/>
            </a:pPr>
            <a:r>
              <a:rPr lang="sv-SE" sz="2800" dirty="0" err="1" smtClean="0">
                <a:latin typeface="Verdana" pitchFamily="34" charset="0"/>
              </a:rPr>
              <a:t>Uncertainty</a:t>
            </a:r>
            <a:r>
              <a:rPr lang="sv-SE" sz="2800" dirty="0" smtClean="0">
                <a:latin typeface="Verdana" pitchFamily="34" charset="0"/>
              </a:rPr>
              <a:t> of </a:t>
            </a:r>
            <a:r>
              <a:rPr lang="sv-SE" sz="2800" dirty="0" err="1" smtClean="0">
                <a:latin typeface="Verdana" pitchFamily="34" charset="0"/>
              </a:rPr>
              <a:t>diagnosis</a:t>
            </a:r>
            <a:endParaRPr lang="sv-SE" sz="2800" dirty="0" smtClean="0">
              <a:latin typeface="Verdana" pitchFamily="34" charset="0"/>
            </a:endParaRPr>
          </a:p>
          <a:p>
            <a:pPr eaLnBrk="1" hangingPunct="1">
              <a:buFont typeface="Arial" pitchFamily="34" charset="0"/>
              <a:buChar char="•"/>
            </a:pPr>
            <a:r>
              <a:rPr lang="sv-SE" sz="2800" dirty="0" err="1" smtClean="0">
                <a:latin typeface="Verdana" pitchFamily="34" charset="0"/>
              </a:rPr>
              <a:t>Unfamiliarity</a:t>
            </a:r>
            <a:r>
              <a:rPr lang="sv-SE" sz="2800" dirty="0" smtClean="0">
                <a:latin typeface="Verdana" pitchFamily="34" charset="0"/>
              </a:rPr>
              <a:t> with </a:t>
            </a:r>
            <a:r>
              <a:rPr lang="sv-SE" sz="2800" dirty="0" err="1" smtClean="0">
                <a:latin typeface="Verdana" pitchFamily="34" charset="0"/>
              </a:rPr>
              <a:t>routines</a:t>
            </a:r>
            <a:endParaRPr lang="sv-SE" sz="2800" dirty="0" smtClean="0">
              <a:latin typeface="Verdana" pitchFamily="34" charset="0"/>
            </a:endParaRPr>
          </a:p>
          <a:p>
            <a:pPr eaLnBrk="1" hangingPunct="1">
              <a:buFont typeface="Arial" pitchFamily="34" charset="0"/>
              <a:buChar char="•"/>
            </a:pPr>
            <a:r>
              <a:rPr lang="sv-SE" sz="2800" dirty="0" err="1" smtClean="0">
                <a:latin typeface="Verdana" pitchFamily="34" charset="0"/>
              </a:rPr>
              <a:t>Concern</a:t>
            </a:r>
            <a:r>
              <a:rPr lang="sv-SE" sz="2800" dirty="0" smtClean="0">
                <a:latin typeface="Verdana" pitchFamily="34" charset="0"/>
              </a:rPr>
              <a:t> of </a:t>
            </a:r>
            <a:r>
              <a:rPr lang="sv-SE" sz="2800" dirty="0" err="1" smtClean="0">
                <a:latin typeface="Verdana" pitchFamily="34" charset="0"/>
              </a:rPr>
              <a:t>causing</a:t>
            </a:r>
            <a:r>
              <a:rPr lang="sv-SE" sz="2800" dirty="0" smtClean="0">
                <a:latin typeface="Verdana" pitchFamily="34" charset="0"/>
              </a:rPr>
              <a:t> a </a:t>
            </a:r>
            <a:r>
              <a:rPr lang="sv-SE" sz="2800" dirty="0" err="1" smtClean="0">
                <a:latin typeface="Verdana" pitchFamily="34" charset="0"/>
              </a:rPr>
              <a:t>problem/distress</a:t>
            </a:r>
            <a:endParaRPr lang="sv-SE" sz="2800" dirty="0" smtClean="0">
              <a:latin typeface="Verdana" pitchFamily="34" charset="0"/>
            </a:endParaRPr>
          </a:p>
          <a:p>
            <a:pPr eaLnBrk="1" hangingPunct="1">
              <a:buFont typeface="Arial" pitchFamily="34" charset="0"/>
              <a:buChar char="•"/>
            </a:pPr>
            <a:r>
              <a:rPr lang="sv-SE" sz="2800" dirty="0" err="1" smtClean="0">
                <a:latin typeface="Verdana" pitchFamily="34" charset="0"/>
              </a:rPr>
              <a:t>Concern</a:t>
            </a:r>
            <a:r>
              <a:rPr lang="sv-SE" sz="2800" dirty="0" smtClean="0">
                <a:latin typeface="Verdana" pitchFamily="34" charset="0"/>
              </a:rPr>
              <a:t> of </a:t>
            </a:r>
            <a:r>
              <a:rPr lang="sv-SE" sz="2800" dirty="0" err="1" smtClean="0">
                <a:latin typeface="Verdana" pitchFamily="34" charset="0"/>
              </a:rPr>
              <a:t>own</a:t>
            </a:r>
            <a:r>
              <a:rPr lang="sv-SE" sz="2800" dirty="0" smtClean="0">
                <a:latin typeface="Verdana" pitchFamily="34" charset="0"/>
              </a:rPr>
              <a:t> </a:t>
            </a:r>
            <a:r>
              <a:rPr lang="sv-SE" sz="2800" dirty="0" err="1" smtClean="0">
                <a:latin typeface="Verdana" pitchFamily="34" charset="0"/>
              </a:rPr>
              <a:t>safety</a:t>
            </a:r>
            <a:endParaRPr lang="sv-SE" sz="2800" dirty="0" smtClean="0">
              <a:latin typeface="Verdana" pitchFamily="34" charset="0"/>
            </a:endParaRPr>
          </a:p>
          <a:p>
            <a:pPr eaLnBrk="1" hangingPunct="1">
              <a:buFont typeface="Arial" pitchFamily="34" charset="0"/>
              <a:buChar char="•"/>
            </a:pPr>
            <a:r>
              <a:rPr lang="sv-SE" sz="2800" dirty="0" smtClean="0">
                <a:latin typeface="Verdana" pitchFamily="34" charset="0"/>
              </a:rPr>
              <a:t>Not my </a:t>
            </a:r>
            <a:r>
              <a:rPr lang="sv-SE" sz="2800" dirty="0" err="1" smtClean="0">
                <a:latin typeface="Verdana" pitchFamily="34" charset="0"/>
              </a:rPr>
              <a:t>responsibility</a:t>
            </a:r>
            <a:endParaRPr lang="sv-SE" sz="2800" dirty="0" smtClean="0">
              <a:latin typeface="Verdana" pitchFamily="34" charset="0"/>
            </a:endParaRPr>
          </a:p>
        </p:txBody>
      </p:sp>
      <p:sp>
        <p:nvSpPr>
          <p:cNvPr id="21507" name="Rectangle 2"/>
          <p:cNvSpPr>
            <a:spLocks noChangeArrowheads="1"/>
          </p:cNvSpPr>
          <p:nvPr/>
        </p:nvSpPr>
        <p:spPr bwMode="auto">
          <a:xfrm>
            <a:off x="611560" y="620688"/>
            <a:ext cx="7343775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sv-SE" sz="3600" dirty="0" err="1" smtClean="0">
                <a:solidFill>
                  <a:schemeClr val="accent1"/>
                </a:solidFill>
                <a:latin typeface="Verdana" pitchFamily="34" charset="0"/>
              </a:rPr>
              <a:t>Reasons</a:t>
            </a:r>
            <a:r>
              <a:rPr lang="sv-SE" sz="3600" dirty="0" smtClean="0">
                <a:solidFill>
                  <a:schemeClr val="accent1"/>
                </a:solidFill>
                <a:latin typeface="Verdana" pitchFamily="34" charset="0"/>
              </a:rPr>
              <a:t> for not </a:t>
            </a:r>
            <a:r>
              <a:rPr lang="sv-SE" sz="3600" dirty="0" err="1" smtClean="0">
                <a:solidFill>
                  <a:schemeClr val="accent1"/>
                </a:solidFill>
                <a:latin typeface="Verdana" pitchFamily="34" charset="0"/>
              </a:rPr>
              <a:t>reporting</a:t>
            </a:r>
            <a:r>
              <a:rPr lang="sv-SE" sz="3600" dirty="0" smtClean="0">
                <a:solidFill>
                  <a:schemeClr val="accent1"/>
                </a:solidFill>
                <a:latin typeface="Verdana" pitchFamily="34" charset="0"/>
              </a:rPr>
              <a:t> </a:t>
            </a:r>
            <a:r>
              <a:rPr lang="sv-SE" sz="3600" dirty="0" err="1" smtClean="0">
                <a:solidFill>
                  <a:schemeClr val="accent1"/>
                </a:solidFill>
                <a:latin typeface="Verdana" pitchFamily="34" charset="0"/>
              </a:rPr>
              <a:t>among</a:t>
            </a:r>
            <a:r>
              <a:rPr lang="sv-SE" sz="3600" dirty="0" smtClean="0">
                <a:solidFill>
                  <a:schemeClr val="accent1"/>
                </a:solidFill>
                <a:latin typeface="Verdana" pitchFamily="34" charset="0"/>
              </a:rPr>
              <a:t> dental </a:t>
            </a:r>
            <a:r>
              <a:rPr lang="sv-SE" sz="3600" dirty="0" err="1" smtClean="0">
                <a:solidFill>
                  <a:schemeClr val="accent1"/>
                </a:solidFill>
                <a:latin typeface="Verdana" pitchFamily="34" charset="0"/>
              </a:rPr>
              <a:t>professionals</a:t>
            </a:r>
            <a:endParaRPr lang="sv-SE" sz="3600" dirty="0">
              <a:solidFill>
                <a:schemeClr val="accent1"/>
              </a:solidFill>
              <a:latin typeface="Verdana" pitchFamily="34" charset="0"/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Therese Kvist</a:t>
            </a:r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Therese Kvist</a:t>
            </a:r>
            <a:endParaRPr lang="sv-SE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899592" y="1916831"/>
          <a:ext cx="7848872" cy="4516729"/>
        </p:xfrm>
        <a:graphic>
          <a:graphicData uri="http://schemas.openxmlformats.org/presentationml/2006/ole">
            <p:oleObj spid="_x0000_s1032" name="Diagram" r:id="rId4" imgW="6819876" imgH="3924462" progId="Excel.Sheet.8">
              <p:embed/>
            </p:oleObj>
          </a:graphicData>
        </a:graphic>
      </p:graphicFrame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6084168" y="6453336"/>
            <a:ext cx="2981907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a-DK" sz="1050" dirty="0" smtClean="0">
                <a:latin typeface="Verdana" pitchFamily="34" charset="0"/>
              </a:rPr>
              <a:t>Kvist et al. </a:t>
            </a:r>
            <a:r>
              <a:rPr lang="da-DK" sz="1050" i="1" dirty="0" smtClean="0">
                <a:latin typeface="Verdana" pitchFamily="34" charset="0"/>
              </a:rPr>
              <a:t>Swed Dent J </a:t>
            </a:r>
            <a:r>
              <a:rPr lang="da-DK" sz="1050" dirty="0" smtClean="0">
                <a:latin typeface="Verdana" pitchFamily="34" charset="0"/>
              </a:rPr>
              <a:t>2012; 36: 15-23</a:t>
            </a:r>
            <a:endParaRPr lang="sv-SE" sz="1050" dirty="0">
              <a:latin typeface="Verdana" pitchFamily="34" charset="0"/>
            </a:endParaRPr>
          </a:p>
        </p:txBody>
      </p:sp>
      <p:sp>
        <p:nvSpPr>
          <p:cNvPr id="9" name="Rubrik 1"/>
          <p:cNvSpPr txBox="1">
            <a:spLocks/>
          </p:cNvSpPr>
          <p:nvPr/>
        </p:nvSpPr>
        <p:spPr>
          <a:xfrm>
            <a:off x="539750" y="1054100"/>
            <a:ext cx="77724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3200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Verdana" pitchFamily="34" charset="0"/>
                <a:ea typeface="+mj-ea"/>
                <a:cs typeface="+mj-cs"/>
              </a:rPr>
              <a:t>In Sweden?</a:t>
            </a:r>
            <a:endParaRPr kumimoji="0" lang="sv-SE" sz="3200" i="0" u="none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Verdana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Therese Kvist</a:t>
            </a:r>
            <a:endParaRPr lang="sv-SE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323528" y="548680"/>
            <a:ext cx="7848872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GB" sz="3600" dirty="0" smtClean="0">
                <a:solidFill>
                  <a:schemeClr val="accent1"/>
                </a:solidFill>
                <a:latin typeface="Verdana" pitchFamily="34" charset="0"/>
              </a:rPr>
              <a:t>A suspicion- </a:t>
            </a:r>
            <a:endParaRPr lang="sv-SE" sz="3600" dirty="0" smtClean="0">
              <a:solidFill>
                <a:schemeClr val="accent1"/>
              </a:solidFill>
              <a:latin typeface="Verdana" pitchFamily="34" charset="0"/>
            </a:endParaRPr>
          </a:p>
          <a:p>
            <a:pPr eaLnBrk="1" hangingPunct="1"/>
            <a:r>
              <a:rPr lang="sv-SE" sz="3600" dirty="0" smtClean="0">
                <a:solidFill>
                  <a:schemeClr val="accent1"/>
                </a:solidFill>
                <a:latin typeface="Verdana" pitchFamily="34" charset="0"/>
              </a:rPr>
              <a:t>are </a:t>
            </a:r>
            <a:r>
              <a:rPr lang="sv-SE" sz="3600" dirty="0" err="1" smtClean="0">
                <a:solidFill>
                  <a:schemeClr val="accent1"/>
                </a:solidFill>
                <a:latin typeface="Verdana" pitchFamily="34" charset="0"/>
              </a:rPr>
              <a:t>there</a:t>
            </a:r>
            <a:r>
              <a:rPr lang="sv-SE" sz="3600" dirty="0" smtClean="0">
                <a:solidFill>
                  <a:schemeClr val="accent1"/>
                </a:solidFill>
                <a:latin typeface="Verdana" pitchFamily="34" charset="0"/>
              </a:rPr>
              <a:t> </a:t>
            </a:r>
            <a:r>
              <a:rPr lang="sv-SE" sz="3600" dirty="0" err="1" smtClean="0">
                <a:solidFill>
                  <a:schemeClr val="accent1"/>
                </a:solidFill>
                <a:latin typeface="Verdana" pitchFamily="34" charset="0"/>
              </a:rPr>
              <a:t>ways</a:t>
            </a:r>
            <a:r>
              <a:rPr lang="sv-SE" sz="3600" dirty="0" smtClean="0">
                <a:solidFill>
                  <a:schemeClr val="accent1"/>
                </a:solidFill>
                <a:latin typeface="Verdana" pitchFamily="34" charset="0"/>
              </a:rPr>
              <a:t> to make </a:t>
            </a:r>
            <a:r>
              <a:rPr lang="sv-SE" sz="3600" dirty="0" err="1" smtClean="0">
                <a:solidFill>
                  <a:schemeClr val="accent1"/>
                </a:solidFill>
                <a:latin typeface="Verdana" pitchFamily="34" charset="0"/>
              </a:rPr>
              <a:t>easier</a:t>
            </a:r>
            <a:r>
              <a:rPr lang="sv-SE" sz="3600" dirty="0" smtClean="0">
                <a:solidFill>
                  <a:schemeClr val="accent1"/>
                </a:solidFill>
                <a:latin typeface="Verdana" pitchFamily="34" charset="0"/>
              </a:rPr>
              <a:t>?</a:t>
            </a:r>
            <a:endParaRPr lang="sv-SE" sz="3600" dirty="0">
              <a:solidFill>
                <a:schemeClr val="accent1"/>
              </a:solidFill>
              <a:latin typeface="Verdana" pitchFamily="34" charset="0"/>
            </a:endParaRPr>
          </a:p>
        </p:txBody>
      </p:sp>
      <p:sp>
        <p:nvSpPr>
          <p:cNvPr id="4" name="Rektangel 3"/>
          <p:cNvSpPr/>
          <p:nvPr/>
        </p:nvSpPr>
        <p:spPr>
          <a:xfrm>
            <a:off x="683568" y="1916832"/>
            <a:ext cx="763284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71550" lvl="1" indent="-514350">
              <a:buClr>
                <a:schemeClr val="accent1"/>
              </a:buClr>
              <a:buAutoNum type="arabicParenR"/>
            </a:pPr>
            <a:r>
              <a:rPr lang="en-GB" sz="2800" dirty="0" smtClean="0">
                <a:latin typeface="Verdana" pitchFamily="34" charset="0"/>
              </a:rPr>
              <a:t>Use of numerical estimations</a:t>
            </a:r>
          </a:p>
          <a:p>
            <a:pPr marL="971550" lvl="1" indent="-514350">
              <a:buClr>
                <a:schemeClr val="accent1"/>
              </a:buClr>
              <a:buAutoNum type="arabicParenR"/>
            </a:pPr>
            <a:endParaRPr lang="en-GB" sz="2800" dirty="0" smtClean="0">
              <a:latin typeface="Verdana" pitchFamily="34" charset="0"/>
            </a:endParaRPr>
          </a:p>
          <a:p>
            <a:pPr marL="971550" lvl="1" indent="-514350">
              <a:buClr>
                <a:schemeClr val="accent1"/>
              </a:buClr>
            </a:pPr>
            <a:r>
              <a:rPr lang="en-GB" sz="2800" dirty="0" smtClean="0">
                <a:latin typeface="Verdana" pitchFamily="34" charset="0"/>
              </a:rPr>
              <a:t>What are the </a:t>
            </a:r>
          </a:p>
          <a:p>
            <a:pPr marL="971550" lvl="1" indent="-514350">
              <a:buClr>
                <a:schemeClr val="accent1"/>
              </a:buClr>
            </a:pPr>
            <a:r>
              <a:rPr lang="en-GB" sz="2800" dirty="0" smtClean="0">
                <a:latin typeface="Verdana" pitchFamily="34" charset="0"/>
              </a:rPr>
              <a:t>chances that </a:t>
            </a:r>
          </a:p>
          <a:p>
            <a:pPr marL="971550" lvl="1" indent="-514350">
              <a:buClr>
                <a:schemeClr val="accent1"/>
              </a:buClr>
            </a:pPr>
            <a:r>
              <a:rPr lang="en-GB" sz="2800" dirty="0" smtClean="0">
                <a:latin typeface="Verdana" pitchFamily="34" charset="0"/>
              </a:rPr>
              <a:t>this is abuse? </a:t>
            </a:r>
          </a:p>
          <a:p>
            <a:pPr marL="971550" lvl="1" indent="-514350">
              <a:buClr>
                <a:schemeClr val="accent1"/>
              </a:buClr>
            </a:pPr>
            <a:endParaRPr lang="en-GB" sz="2800" dirty="0" smtClean="0">
              <a:latin typeface="Verdana" pitchFamily="34" charset="0"/>
            </a:endParaRPr>
          </a:p>
          <a:p>
            <a:pPr marL="971550" lvl="1" indent="-514350">
              <a:buClr>
                <a:schemeClr val="accent1"/>
              </a:buClr>
            </a:pPr>
            <a:endParaRPr lang="en-GB" sz="2800" dirty="0" smtClean="0">
              <a:latin typeface="Verdana" pitchFamily="34" charset="0"/>
            </a:endParaRPr>
          </a:p>
          <a:p>
            <a:pPr lvl="1">
              <a:buClr>
                <a:schemeClr val="accent1"/>
              </a:buClr>
            </a:pPr>
            <a:r>
              <a:rPr lang="en-GB" sz="2800" dirty="0" smtClean="0">
                <a:latin typeface="Verdana" pitchFamily="34" charset="0"/>
              </a:rPr>
              <a:t>	</a:t>
            </a:r>
          </a:p>
          <a:p>
            <a:pPr lvl="1">
              <a:buClr>
                <a:schemeClr val="accent1"/>
              </a:buClr>
            </a:pPr>
            <a:r>
              <a:rPr lang="en-GB" sz="2800" dirty="0" smtClean="0">
                <a:latin typeface="Verdana" pitchFamily="34" charset="0"/>
              </a:rPr>
              <a:t>&gt;25% chance that abuse occurred</a:t>
            </a:r>
          </a:p>
          <a:p>
            <a:pPr lvl="1">
              <a:buClr>
                <a:schemeClr val="accent1"/>
              </a:buClr>
            </a:pPr>
            <a:r>
              <a:rPr lang="en-GB" sz="2800" dirty="0" smtClean="0">
                <a:latin typeface="Verdana" pitchFamily="34" charset="0"/>
                <a:sym typeface="Wingdings" pitchFamily="2" charset="2"/>
              </a:rPr>
              <a:t>	</a:t>
            </a:r>
            <a:r>
              <a:rPr lang="en-GB" sz="2800" dirty="0" smtClean="0">
                <a:latin typeface="Verdana" pitchFamily="34" charset="0"/>
              </a:rPr>
              <a:t>2-3 times higher rate of reporting</a:t>
            </a:r>
          </a:p>
          <a:p>
            <a:pPr lvl="1">
              <a:buClr>
                <a:schemeClr val="accent1"/>
              </a:buClr>
            </a:pPr>
            <a:endParaRPr lang="en-GB" sz="2800" dirty="0" smtClean="0">
              <a:latin typeface="Verdana" pitchFamily="34" charset="0"/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5390215" y="6453336"/>
            <a:ext cx="37537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a-DK" sz="1200" dirty="0" smtClean="0">
                <a:latin typeface="Verdana" pitchFamily="34" charset="0"/>
              </a:rPr>
              <a:t>Levi et al.</a:t>
            </a:r>
            <a:r>
              <a:rPr lang="en-US" sz="1200" dirty="0" smtClean="0">
                <a:latin typeface="Verdana" pitchFamily="34" charset="0"/>
              </a:rPr>
              <a:t> J Law Med Ethics 2011;39(1):62-9</a:t>
            </a:r>
            <a:r>
              <a:rPr lang="da-DK" sz="1200" dirty="0" smtClean="0">
                <a:latin typeface="Verdana" pitchFamily="34" charset="0"/>
              </a:rPr>
              <a:t> </a:t>
            </a:r>
            <a:endParaRPr lang="sv-SE" sz="1200" dirty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Therese Kvist</a:t>
            </a:r>
            <a:endParaRPr lang="sv-SE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323528" y="548680"/>
            <a:ext cx="7848872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GB" sz="3600" dirty="0" smtClean="0">
                <a:solidFill>
                  <a:schemeClr val="accent1"/>
                </a:solidFill>
                <a:latin typeface="Verdana" pitchFamily="34" charset="0"/>
              </a:rPr>
              <a:t>A suspicion- </a:t>
            </a:r>
            <a:endParaRPr lang="sv-SE" sz="3600" dirty="0" smtClean="0">
              <a:solidFill>
                <a:schemeClr val="accent1"/>
              </a:solidFill>
              <a:latin typeface="Verdana" pitchFamily="34" charset="0"/>
            </a:endParaRPr>
          </a:p>
          <a:p>
            <a:pPr eaLnBrk="1" hangingPunct="1"/>
            <a:r>
              <a:rPr lang="sv-SE" sz="3600" dirty="0" smtClean="0">
                <a:solidFill>
                  <a:schemeClr val="accent1"/>
                </a:solidFill>
                <a:latin typeface="Verdana" pitchFamily="34" charset="0"/>
              </a:rPr>
              <a:t>are </a:t>
            </a:r>
            <a:r>
              <a:rPr lang="sv-SE" sz="3600" dirty="0" err="1" smtClean="0">
                <a:solidFill>
                  <a:schemeClr val="accent1"/>
                </a:solidFill>
                <a:latin typeface="Verdana" pitchFamily="34" charset="0"/>
              </a:rPr>
              <a:t>there</a:t>
            </a:r>
            <a:r>
              <a:rPr lang="sv-SE" sz="3600" dirty="0" smtClean="0">
                <a:solidFill>
                  <a:schemeClr val="accent1"/>
                </a:solidFill>
                <a:latin typeface="Verdana" pitchFamily="34" charset="0"/>
              </a:rPr>
              <a:t> </a:t>
            </a:r>
            <a:r>
              <a:rPr lang="sv-SE" sz="3600" dirty="0" err="1" smtClean="0">
                <a:solidFill>
                  <a:schemeClr val="accent1"/>
                </a:solidFill>
                <a:latin typeface="Verdana" pitchFamily="34" charset="0"/>
              </a:rPr>
              <a:t>ways</a:t>
            </a:r>
            <a:r>
              <a:rPr lang="sv-SE" sz="3600" dirty="0" smtClean="0">
                <a:solidFill>
                  <a:schemeClr val="accent1"/>
                </a:solidFill>
                <a:latin typeface="Verdana" pitchFamily="34" charset="0"/>
              </a:rPr>
              <a:t> to make </a:t>
            </a:r>
            <a:r>
              <a:rPr lang="sv-SE" sz="3600" dirty="0" err="1" smtClean="0">
                <a:solidFill>
                  <a:schemeClr val="accent1"/>
                </a:solidFill>
                <a:latin typeface="Verdana" pitchFamily="34" charset="0"/>
              </a:rPr>
              <a:t>easier</a:t>
            </a:r>
            <a:r>
              <a:rPr lang="sv-SE" sz="3600" dirty="0" smtClean="0">
                <a:solidFill>
                  <a:schemeClr val="accent1"/>
                </a:solidFill>
                <a:latin typeface="Verdana" pitchFamily="34" charset="0"/>
              </a:rPr>
              <a:t>?</a:t>
            </a:r>
            <a:endParaRPr lang="sv-SE" sz="3600" dirty="0">
              <a:solidFill>
                <a:schemeClr val="accent1"/>
              </a:solidFill>
              <a:latin typeface="Verdana" pitchFamily="34" charset="0"/>
            </a:endParaRPr>
          </a:p>
        </p:txBody>
      </p:sp>
      <p:sp>
        <p:nvSpPr>
          <p:cNvPr id="4" name="Rektangel 3"/>
          <p:cNvSpPr/>
          <p:nvPr/>
        </p:nvSpPr>
        <p:spPr>
          <a:xfrm>
            <a:off x="323528" y="1916832"/>
            <a:ext cx="864096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buClr>
                <a:schemeClr val="accent1"/>
              </a:buClr>
            </a:pPr>
            <a:r>
              <a:rPr lang="en-GB" sz="2800" dirty="0" smtClean="0">
                <a:solidFill>
                  <a:schemeClr val="accent1"/>
                </a:solidFill>
                <a:latin typeface="Verdana" pitchFamily="34" charset="0"/>
              </a:rPr>
              <a:t>2) </a:t>
            </a:r>
            <a:r>
              <a:rPr lang="en-GB" sz="2800" dirty="0" smtClean="0">
                <a:latin typeface="Verdana" pitchFamily="34" charset="0"/>
              </a:rPr>
              <a:t>Rank abuse as a differential diagnosis</a:t>
            </a:r>
          </a:p>
          <a:p>
            <a:pPr lvl="1">
              <a:buClr>
                <a:schemeClr val="accent1"/>
              </a:buClr>
            </a:pPr>
            <a:r>
              <a:rPr lang="en-GB" sz="2800" dirty="0" smtClean="0">
                <a:latin typeface="Verdana" pitchFamily="34" charset="0"/>
              </a:rPr>
              <a:t>	</a:t>
            </a:r>
            <a:r>
              <a:rPr lang="en-GB" sz="2000" dirty="0" smtClean="0">
                <a:latin typeface="Verdana" pitchFamily="34" charset="0"/>
              </a:rPr>
              <a:t>Fifth differential diagnosis (20%) indicate reasonable 	suspicion</a:t>
            </a:r>
            <a:endParaRPr lang="sv-SE" sz="2000" dirty="0" smtClean="0">
              <a:latin typeface="Verdana" pitchFamily="34" charset="0"/>
            </a:endParaRPr>
          </a:p>
          <a:p>
            <a:pPr lvl="1">
              <a:buClr>
                <a:schemeClr val="accent1"/>
              </a:buClr>
            </a:pPr>
            <a:endParaRPr lang="en-GB" sz="2800" dirty="0" smtClean="0">
              <a:latin typeface="Verdana" pitchFamily="34" charset="0"/>
            </a:endParaRPr>
          </a:p>
          <a:p>
            <a:pPr marL="971550" lvl="1" indent="-514350">
              <a:buClr>
                <a:schemeClr val="accent1"/>
              </a:buClr>
              <a:buAutoNum type="arabicParenR" startAt="3"/>
            </a:pPr>
            <a:r>
              <a:rPr lang="en-GB" sz="2800" dirty="0" smtClean="0">
                <a:latin typeface="Verdana" pitchFamily="34" charset="0"/>
              </a:rPr>
              <a:t>Estimated probability </a:t>
            </a:r>
          </a:p>
          <a:p>
            <a:pPr marL="971550" lvl="1" indent="-514350">
              <a:buClr>
                <a:schemeClr val="accent1"/>
              </a:buClr>
            </a:pPr>
            <a:r>
              <a:rPr lang="en-GB" sz="2000" dirty="0" smtClean="0">
                <a:latin typeface="Verdana" pitchFamily="34" charset="0"/>
              </a:rPr>
              <a:t>	50-60% indicate reasonable </a:t>
            </a:r>
          </a:p>
          <a:p>
            <a:pPr marL="971550" lvl="1" indent="-514350">
              <a:buClr>
                <a:schemeClr val="accent1"/>
              </a:buClr>
            </a:pPr>
            <a:r>
              <a:rPr lang="en-GB" sz="2000" dirty="0" smtClean="0">
                <a:latin typeface="Verdana" pitchFamily="34" charset="0"/>
              </a:rPr>
              <a:t>	suspicion</a:t>
            </a:r>
            <a:endParaRPr lang="en-GB" sz="2800" dirty="0" smtClean="0">
              <a:latin typeface="Verdana" pitchFamily="34" charset="0"/>
            </a:endParaRPr>
          </a:p>
          <a:p>
            <a:pPr lvl="1">
              <a:buClr>
                <a:schemeClr val="accent1"/>
              </a:buClr>
            </a:pPr>
            <a:endParaRPr lang="en-GB" sz="2800" dirty="0" smtClean="0">
              <a:latin typeface="Verdana" pitchFamily="34" charset="0"/>
            </a:endParaRPr>
          </a:p>
          <a:p>
            <a:pPr lvl="1">
              <a:buClr>
                <a:schemeClr val="accent1"/>
              </a:buClr>
            </a:pPr>
            <a:endParaRPr lang="en-GB" sz="2800" dirty="0" smtClean="0">
              <a:latin typeface="Verdana" pitchFamily="34" charset="0"/>
            </a:endParaRPr>
          </a:p>
          <a:p>
            <a:pPr lvl="1">
              <a:buClr>
                <a:schemeClr val="accent1"/>
              </a:buClr>
            </a:pPr>
            <a:endParaRPr lang="en-GB" sz="2800" dirty="0" smtClean="0">
              <a:latin typeface="Verdana" pitchFamily="34" charset="0"/>
            </a:endParaRPr>
          </a:p>
          <a:p>
            <a:pPr lvl="1">
              <a:buClr>
                <a:schemeClr val="accent1"/>
              </a:buClr>
            </a:pPr>
            <a:endParaRPr lang="en-GB" sz="2800" dirty="0" smtClean="0">
              <a:latin typeface="Verdana" pitchFamily="34" charset="0"/>
            </a:endParaRPr>
          </a:p>
          <a:p>
            <a:pPr lvl="1">
              <a:buClr>
                <a:schemeClr val="accent1"/>
              </a:buClr>
            </a:pPr>
            <a:endParaRPr lang="en-GB" sz="2800" dirty="0" smtClean="0">
              <a:latin typeface="Verdana" pitchFamily="34" charset="0"/>
            </a:endParaRPr>
          </a:p>
          <a:p>
            <a:pPr lvl="1">
              <a:buClr>
                <a:schemeClr val="accent1"/>
              </a:buClr>
            </a:pPr>
            <a:endParaRPr lang="en-GB" sz="2800" dirty="0" smtClean="0">
              <a:latin typeface="Verdana" pitchFamily="34" charset="0"/>
            </a:endParaRPr>
          </a:p>
          <a:p>
            <a:pPr lvl="1">
              <a:buClr>
                <a:schemeClr val="accent1"/>
              </a:buClr>
            </a:pPr>
            <a:endParaRPr lang="en-GB" sz="2000" dirty="0" smtClean="0">
              <a:latin typeface="Verdana" pitchFamily="34" charset="0"/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5390215" y="6453336"/>
            <a:ext cx="37537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a-DK" sz="1200" dirty="0" smtClean="0">
                <a:latin typeface="Verdana" pitchFamily="34" charset="0"/>
              </a:rPr>
              <a:t>Levi et al.</a:t>
            </a:r>
            <a:r>
              <a:rPr lang="en-US" sz="1200" dirty="0" smtClean="0">
                <a:latin typeface="Verdana" pitchFamily="34" charset="0"/>
              </a:rPr>
              <a:t> J Law Med Ethics 2011;39(1):62-9</a:t>
            </a:r>
            <a:r>
              <a:rPr lang="da-DK" sz="1200" dirty="0" smtClean="0">
                <a:latin typeface="Verdana" pitchFamily="34" charset="0"/>
              </a:rPr>
              <a:t> </a:t>
            </a:r>
            <a:endParaRPr lang="sv-SE" sz="1200" dirty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Therese Kvist</a:t>
            </a:r>
            <a:endParaRPr lang="sv-SE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83568" y="2348880"/>
            <a:ext cx="7772400" cy="26642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/>
            </a:pPr>
            <a:r>
              <a:rPr lang="sv-SE" sz="2800" dirty="0" err="1" smtClean="0">
                <a:latin typeface="Verdana" pitchFamily="34" charset="0"/>
              </a:rPr>
              <a:t>Mandated</a:t>
            </a:r>
            <a:r>
              <a:rPr lang="sv-SE" sz="2800" dirty="0" smtClean="0">
                <a:latin typeface="Verdana" pitchFamily="34" charset="0"/>
              </a:rPr>
              <a:t> to report </a:t>
            </a:r>
            <a:r>
              <a:rPr lang="sv-SE" sz="2800" dirty="0" err="1" smtClean="0">
                <a:latin typeface="Verdana" pitchFamily="34" charset="0"/>
              </a:rPr>
              <a:t>suspicions</a:t>
            </a:r>
            <a:r>
              <a:rPr lang="sv-SE" sz="2800" dirty="0" smtClean="0">
                <a:latin typeface="Verdana" pitchFamily="34" charset="0"/>
              </a:rPr>
              <a:t> on </a:t>
            </a:r>
            <a:r>
              <a:rPr lang="sv-SE" sz="2800" dirty="0" err="1" smtClean="0">
                <a:latin typeface="Verdana" pitchFamily="34" charset="0"/>
              </a:rPr>
              <a:t>child</a:t>
            </a:r>
            <a:r>
              <a:rPr lang="sv-SE" sz="2800" dirty="0" smtClean="0">
                <a:latin typeface="Verdana" pitchFamily="34" charset="0"/>
              </a:rPr>
              <a:t> </a:t>
            </a:r>
            <a:r>
              <a:rPr lang="sv-SE" sz="2800" dirty="0" err="1" smtClean="0">
                <a:latin typeface="Verdana" pitchFamily="34" charset="0"/>
              </a:rPr>
              <a:t>abuse</a:t>
            </a:r>
            <a:r>
              <a:rPr lang="sv-SE" sz="2800" dirty="0" smtClean="0">
                <a:latin typeface="Verdana" pitchFamily="34" charset="0"/>
              </a:rPr>
              <a:t> and </a:t>
            </a:r>
            <a:r>
              <a:rPr lang="sv-SE" sz="2800" dirty="0" err="1" smtClean="0">
                <a:latin typeface="Verdana" pitchFamily="34" charset="0"/>
              </a:rPr>
              <a:t>neglect</a:t>
            </a:r>
            <a:endParaRPr lang="sv-SE" sz="2800" dirty="0" smtClean="0">
              <a:latin typeface="Verdana" pitchFamily="34" charset="0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/>
            </a:pPr>
            <a:r>
              <a:rPr lang="sv-SE" sz="2800" kern="0" dirty="0" smtClean="0">
                <a:latin typeface="Verdana" pitchFamily="34" charset="0"/>
              </a:rPr>
              <a:t>Observe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/>
            </a:pPr>
            <a:r>
              <a:rPr lang="sv-SE" sz="2800" kern="0" dirty="0" err="1" smtClean="0">
                <a:latin typeface="Verdana" pitchFamily="34" charset="0"/>
              </a:rPr>
              <a:t>Recognize</a:t>
            </a:r>
            <a:endParaRPr lang="sv-SE" sz="2800" kern="0" dirty="0" smtClean="0">
              <a:latin typeface="Verdana" pitchFamily="34" charset="0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/>
            </a:pPr>
            <a:r>
              <a:rPr lang="sv-SE" sz="2800" kern="0" dirty="0" smtClean="0">
                <a:latin typeface="Verdana" pitchFamily="34" charset="0"/>
              </a:rPr>
              <a:t>Communication with </a:t>
            </a:r>
            <a:r>
              <a:rPr lang="sv-SE" sz="2800" kern="0" dirty="0" err="1" smtClean="0">
                <a:latin typeface="Verdana" pitchFamily="34" charset="0"/>
              </a:rPr>
              <a:t>other</a:t>
            </a:r>
            <a:r>
              <a:rPr lang="sv-SE" sz="2800" kern="0" dirty="0" smtClean="0">
                <a:latin typeface="Verdana" pitchFamily="34" charset="0"/>
              </a:rPr>
              <a:t> </a:t>
            </a:r>
            <a:r>
              <a:rPr lang="sv-SE" sz="2800" kern="0" dirty="0" err="1" smtClean="0">
                <a:latin typeface="Verdana" pitchFamily="34" charset="0"/>
              </a:rPr>
              <a:t>actors</a:t>
            </a:r>
            <a:endParaRPr lang="sv-SE" sz="2800" kern="0" dirty="0" smtClean="0">
              <a:latin typeface="Verdana" pitchFamily="34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467544" y="548680"/>
            <a:ext cx="7272858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sv-SE" sz="3600" dirty="0" smtClean="0">
                <a:solidFill>
                  <a:schemeClr val="accent1"/>
                </a:solidFill>
                <a:latin typeface="Verdana" pitchFamily="34" charset="0"/>
              </a:rPr>
              <a:t>Child </a:t>
            </a:r>
            <a:r>
              <a:rPr lang="sv-SE" sz="3600" dirty="0" err="1" smtClean="0">
                <a:solidFill>
                  <a:schemeClr val="accent1"/>
                </a:solidFill>
                <a:latin typeface="Verdana" pitchFamily="34" charset="0"/>
              </a:rPr>
              <a:t>abuse</a:t>
            </a:r>
            <a:r>
              <a:rPr lang="sv-SE" sz="3600" dirty="0" smtClean="0">
                <a:solidFill>
                  <a:schemeClr val="accent1"/>
                </a:solidFill>
                <a:latin typeface="Verdana" pitchFamily="34" charset="0"/>
              </a:rPr>
              <a:t> and </a:t>
            </a:r>
            <a:r>
              <a:rPr lang="sv-SE" sz="3600" dirty="0" err="1" smtClean="0">
                <a:solidFill>
                  <a:schemeClr val="accent1"/>
                </a:solidFill>
                <a:latin typeface="Verdana" pitchFamily="34" charset="0"/>
              </a:rPr>
              <a:t>neglect-</a:t>
            </a:r>
            <a:r>
              <a:rPr lang="sv-SE" sz="3600" dirty="0" err="1" smtClean="0">
                <a:solidFill>
                  <a:schemeClr val="accent1"/>
                </a:solidFill>
                <a:latin typeface="Verdana" pitchFamily="34" charset="0"/>
              </a:rPr>
              <a:t>Dental</a:t>
            </a:r>
            <a:r>
              <a:rPr lang="sv-SE" sz="3600" dirty="0" smtClean="0">
                <a:solidFill>
                  <a:schemeClr val="accent1"/>
                </a:solidFill>
                <a:latin typeface="Verdana" pitchFamily="34" charset="0"/>
              </a:rPr>
              <a:t> </a:t>
            </a:r>
            <a:r>
              <a:rPr lang="sv-SE" sz="3600" dirty="0" err="1" smtClean="0">
                <a:solidFill>
                  <a:schemeClr val="accent1"/>
                </a:solidFill>
                <a:latin typeface="Verdana" pitchFamily="34" charset="0"/>
              </a:rPr>
              <a:t>responsibilities</a:t>
            </a:r>
            <a:r>
              <a:rPr lang="sv-SE" sz="3600" dirty="0" smtClean="0">
                <a:solidFill>
                  <a:schemeClr val="accent1"/>
                </a:solidFill>
                <a:latin typeface="Verdana" pitchFamily="34" charset="0"/>
              </a:rPr>
              <a:t> </a:t>
            </a:r>
            <a:endParaRPr lang="sv-SE" sz="3600" dirty="0">
              <a:solidFill>
                <a:schemeClr val="accent1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39750" y="341784"/>
            <a:ext cx="7772400" cy="1143000"/>
          </a:xfrm>
        </p:spPr>
        <p:txBody>
          <a:bodyPr/>
          <a:lstStyle/>
          <a:p>
            <a:r>
              <a:rPr lang="sv-SE" sz="4000" b="0" dirty="0" smtClean="0">
                <a:latin typeface="Verdana" pitchFamily="34" charset="0"/>
              </a:rPr>
              <a:t>Oral </a:t>
            </a:r>
            <a:r>
              <a:rPr lang="sv-SE" sz="4000" b="0" dirty="0" err="1" smtClean="0">
                <a:latin typeface="Verdana" pitchFamily="34" charset="0"/>
              </a:rPr>
              <a:t>health</a:t>
            </a:r>
            <a:r>
              <a:rPr lang="sv-SE" sz="4000" b="0" dirty="0" smtClean="0">
                <a:latin typeface="Verdana" pitchFamily="34" charset="0"/>
              </a:rPr>
              <a:t> in </a:t>
            </a:r>
            <a:r>
              <a:rPr lang="sv-SE" sz="4000" b="0" dirty="0" err="1" smtClean="0">
                <a:latin typeface="Verdana" pitchFamily="34" charset="0"/>
              </a:rPr>
              <a:t>children</a:t>
            </a:r>
            <a:r>
              <a:rPr lang="sv-SE" sz="4000" b="0" dirty="0" smtClean="0">
                <a:latin typeface="Verdana" pitchFamily="34" charset="0"/>
              </a:rPr>
              <a:t> </a:t>
            </a:r>
            <a:br>
              <a:rPr lang="sv-SE" sz="4000" b="0" dirty="0" smtClean="0">
                <a:latin typeface="Verdana" pitchFamily="34" charset="0"/>
              </a:rPr>
            </a:br>
            <a:r>
              <a:rPr lang="sv-SE" sz="4000" b="0" dirty="0" smtClean="0">
                <a:latin typeface="Verdana" pitchFamily="34" charset="0"/>
              </a:rPr>
              <a:t>and </a:t>
            </a:r>
            <a:r>
              <a:rPr lang="sv-SE" sz="4000" b="0" dirty="0" err="1" smtClean="0">
                <a:latin typeface="Verdana" pitchFamily="34" charset="0"/>
              </a:rPr>
              <a:t>adolescents</a:t>
            </a:r>
            <a:r>
              <a:rPr lang="sv-SE" sz="4000" b="0" dirty="0" smtClean="0">
                <a:latin typeface="Verdana" pitchFamily="34" charset="0"/>
              </a:rPr>
              <a:t> - </a:t>
            </a:r>
            <a:r>
              <a:rPr lang="sv-SE" sz="4000" b="0" dirty="0" err="1" smtClean="0">
                <a:latin typeface="Verdana" pitchFamily="34" charset="0"/>
              </a:rPr>
              <a:t>goals</a:t>
            </a:r>
            <a:endParaRPr lang="sv-SE" sz="4000" b="0" dirty="0">
              <a:latin typeface="Verdana" pitchFamily="34" charset="0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95536" y="1844824"/>
            <a:ext cx="8496944" cy="3168352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sv-SE" sz="2800" dirty="0" smtClean="0">
                <a:latin typeface="Verdana" pitchFamily="34" charset="0"/>
              </a:rPr>
              <a:t>An integral part of general </a:t>
            </a:r>
            <a:r>
              <a:rPr lang="sv-SE" sz="2800" dirty="0" err="1" smtClean="0">
                <a:latin typeface="Verdana" pitchFamily="34" charset="0"/>
              </a:rPr>
              <a:t>health</a:t>
            </a:r>
            <a:endParaRPr lang="sv-SE" sz="2800" dirty="0" smtClean="0">
              <a:latin typeface="Verdana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sv-SE" sz="2800" dirty="0" smtClean="0">
                <a:latin typeface="Verdana" pitchFamily="34" charset="0"/>
              </a:rPr>
              <a:t>A </a:t>
            </a:r>
            <a:r>
              <a:rPr lang="sv-SE" sz="2800" dirty="0" err="1" smtClean="0">
                <a:latin typeface="Verdana" pitchFamily="34" charset="0"/>
              </a:rPr>
              <a:t>state</a:t>
            </a:r>
            <a:r>
              <a:rPr lang="sv-SE" sz="2800" dirty="0" smtClean="0">
                <a:latin typeface="Verdana" pitchFamily="34" charset="0"/>
              </a:rPr>
              <a:t> of sound and </a:t>
            </a:r>
            <a:r>
              <a:rPr lang="sv-SE" sz="2800" dirty="0" err="1" smtClean="0">
                <a:latin typeface="Verdana" pitchFamily="34" charset="0"/>
              </a:rPr>
              <a:t>well</a:t>
            </a:r>
            <a:r>
              <a:rPr lang="sv-SE" sz="2800" dirty="0" smtClean="0">
                <a:latin typeface="Verdana" pitchFamily="34" charset="0"/>
              </a:rPr>
              <a:t> </a:t>
            </a:r>
            <a:r>
              <a:rPr lang="sv-SE" sz="2800" dirty="0" err="1" smtClean="0">
                <a:latin typeface="Verdana" pitchFamily="34" charset="0"/>
              </a:rPr>
              <a:t>functioning</a:t>
            </a:r>
            <a:r>
              <a:rPr lang="sv-SE" sz="2800" dirty="0" smtClean="0">
                <a:latin typeface="Verdana" pitchFamily="34" charset="0"/>
              </a:rPr>
              <a:t> dental and oral </a:t>
            </a:r>
            <a:r>
              <a:rPr lang="sv-SE" sz="2800" dirty="0" err="1" smtClean="0">
                <a:latin typeface="Verdana" pitchFamily="34" charset="0"/>
              </a:rPr>
              <a:t>structures</a:t>
            </a:r>
            <a:r>
              <a:rPr lang="sv-SE" sz="2800" dirty="0" smtClean="0">
                <a:latin typeface="Verdana" pitchFamily="34" charset="0"/>
              </a:rPr>
              <a:t> as </a:t>
            </a:r>
            <a:r>
              <a:rPr lang="sv-SE" sz="2800" dirty="0" err="1" smtClean="0">
                <a:latin typeface="Verdana" pitchFamily="34" charset="0"/>
              </a:rPr>
              <a:t>well</a:t>
            </a:r>
            <a:r>
              <a:rPr lang="sv-SE" sz="2800" dirty="0" smtClean="0">
                <a:latin typeface="Verdana" pitchFamily="34" charset="0"/>
              </a:rPr>
              <a:t> as </a:t>
            </a:r>
            <a:r>
              <a:rPr lang="sv-SE" sz="2800" dirty="0" err="1" smtClean="0">
                <a:latin typeface="Verdana" pitchFamily="34" charset="0"/>
              </a:rPr>
              <a:t>absence</a:t>
            </a:r>
            <a:r>
              <a:rPr lang="sv-SE" sz="2800" dirty="0" smtClean="0">
                <a:latin typeface="Verdana" pitchFamily="34" charset="0"/>
              </a:rPr>
              <a:t> of dental </a:t>
            </a:r>
            <a:r>
              <a:rPr lang="sv-SE" sz="2800" dirty="0" err="1" smtClean="0">
                <a:latin typeface="Verdana" pitchFamily="34" charset="0"/>
              </a:rPr>
              <a:t>fear</a:t>
            </a:r>
            <a:r>
              <a:rPr lang="sv-SE" sz="2800" dirty="0" smtClean="0">
                <a:latin typeface="Verdana" pitchFamily="34" charset="0"/>
              </a:rPr>
              <a:t> and </a:t>
            </a:r>
            <a:r>
              <a:rPr lang="sv-SE" sz="2800" dirty="0" err="1" smtClean="0">
                <a:latin typeface="Verdana" pitchFamily="34" charset="0"/>
              </a:rPr>
              <a:t>anxiety</a:t>
            </a:r>
            <a:endParaRPr lang="sv-SE" sz="2800" dirty="0" smtClean="0">
              <a:latin typeface="Verdana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sv-SE" sz="2800" i="1" dirty="0" smtClean="0">
                <a:solidFill>
                  <a:schemeClr val="accent1"/>
                </a:solidFill>
                <a:latin typeface="Verdana" pitchFamily="34" charset="0"/>
              </a:rPr>
              <a:t>All dental </a:t>
            </a:r>
            <a:r>
              <a:rPr lang="sv-SE" sz="2800" i="1" dirty="0" err="1" smtClean="0">
                <a:solidFill>
                  <a:schemeClr val="accent1"/>
                </a:solidFill>
                <a:latin typeface="Verdana" pitchFamily="34" charset="0"/>
              </a:rPr>
              <a:t>care</a:t>
            </a:r>
            <a:r>
              <a:rPr lang="sv-SE" sz="2800" i="1" dirty="0" smtClean="0">
                <a:solidFill>
                  <a:schemeClr val="accent1"/>
                </a:solidFill>
                <a:latin typeface="Verdana" pitchFamily="34" charset="0"/>
              </a:rPr>
              <a:t> </a:t>
            </a:r>
            <a:r>
              <a:rPr lang="sv-SE" sz="2800" i="1" dirty="0" err="1" smtClean="0">
                <a:solidFill>
                  <a:schemeClr val="accent1"/>
                </a:solidFill>
                <a:latin typeface="Verdana" pitchFamily="34" charset="0"/>
              </a:rPr>
              <a:t>based</a:t>
            </a:r>
            <a:r>
              <a:rPr lang="sv-SE" sz="2800" i="1" dirty="0" smtClean="0">
                <a:solidFill>
                  <a:schemeClr val="accent1"/>
                </a:solidFill>
                <a:latin typeface="Verdana" pitchFamily="34" charset="0"/>
              </a:rPr>
              <a:t> on the </a:t>
            </a:r>
            <a:r>
              <a:rPr lang="sv-SE" sz="2800" i="1" dirty="0" err="1" smtClean="0">
                <a:solidFill>
                  <a:schemeClr val="accent1"/>
                </a:solidFill>
                <a:latin typeface="Verdana" pitchFamily="34" charset="0"/>
              </a:rPr>
              <a:t>needs</a:t>
            </a:r>
            <a:r>
              <a:rPr lang="sv-SE" sz="2800" i="1" dirty="0" smtClean="0">
                <a:solidFill>
                  <a:schemeClr val="accent1"/>
                </a:solidFill>
                <a:latin typeface="Verdana" pitchFamily="34" charset="0"/>
              </a:rPr>
              <a:t> </a:t>
            </a:r>
            <a:r>
              <a:rPr lang="sv-SE" sz="2800" i="1" dirty="0" err="1" smtClean="0">
                <a:solidFill>
                  <a:schemeClr val="accent1"/>
                </a:solidFill>
                <a:latin typeface="Verdana" pitchFamily="34" charset="0"/>
              </a:rPr>
              <a:t>of</a:t>
            </a:r>
            <a:r>
              <a:rPr lang="sv-SE" sz="2800" i="1" dirty="0" smtClean="0">
                <a:solidFill>
                  <a:schemeClr val="accent1"/>
                </a:solidFill>
                <a:latin typeface="Verdana" pitchFamily="34" charset="0"/>
              </a:rPr>
              <a:t> the </a:t>
            </a:r>
            <a:r>
              <a:rPr lang="sv-SE" sz="2800" i="1" dirty="0" err="1" smtClean="0">
                <a:solidFill>
                  <a:schemeClr val="accent1"/>
                </a:solidFill>
                <a:latin typeface="Verdana" pitchFamily="34" charset="0"/>
              </a:rPr>
              <a:t>individual</a:t>
            </a:r>
            <a:r>
              <a:rPr lang="sv-SE" sz="2800" i="1" dirty="0" smtClean="0">
                <a:solidFill>
                  <a:schemeClr val="accent1"/>
                </a:solidFill>
                <a:latin typeface="Verdana" pitchFamily="34" charset="0"/>
              </a:rPr>
              <a:t> </a:t>
            </a:r>
            <a:r>
              <a:rPr lang="sv-SE" sz="2800" i="1" dirty="0" err="1" smtClean="0">
                <a:solidFill>
                  <a:schemeClr val="accent1"/>
                </a:solidFill>
                <a:latin typeface="Verdana" pitchFamily="34" charset="0"/>
              </a:rPr>
              <a:t>child</a:t>
            </a:r>
            <a:endParaRPr lang="sv-SE" sz="2800" i="1" dirty="0">
              <a:solidFill>
                <a:schemeClr val="accent1"/>
              </a:solidFill>
              <a:latin typeface="Verdana" pitchFamily="34" charset="0"/>
            </a:endParaRP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Therese Kvist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2813956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22" name="Picture 2" descr="Post image for Servera drink på en pusselbi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764704"/>
            <a:ext cx="1666156" cy="1666156"/>
          </a:xfrm>
          <a:prstGeom prst="rect">
            <a:avLst/>
          </a:prstGeom>
          <a:noFill/>
        </p:spPr>
      </p:pic>
      <p:sp>
        <p:nvSpPr>
          <p:cNvPr id="3" name="textruta 2"/>
          <p:cNvSpPr txBox="1"/>
          <p:nvPr/>
        </p:nvSpPr>
        <p:spPr>
          <a:xfrm>
            <a:off x="323528" y="620688"/>
            <a:ext cx="67687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600" dirty="0" err="1" smtClean="0">
                <a:solidFill>
                  <a:schemeClr val="accent1"/>
                </a:solidFill>
                <a:latin typeface="Verdana" pitchFamily="34" charset="0"/>
              </a:rPr>
              <a:t>How</a:t>
            </a:r>
            <a:r>
              <a:rPr lang="sv-SE" sz="3600" dirty="0" smtClean="0">
                <a:solidFill>
                  <a:schemeClr val="accent1"/>
                </a:solidFill>
                <a:latin typeface="Verdana" pitchFamily="34" charset="0"/>
              </a:rPr>
              <a:t> </a:t>
            </a:r>
            <a:r>
              <a:rPr lang="sv-SE" sz="3600" dirty="0" err="1" smtClean="0">
                <a:solidFill>
                  <a:schemeClr val="accent1"/>
                </a:solidFill>
                <a:latin typeface="Verdana" pitchFamily="34" charset="0"/>
              </a:rPr>
              <a:t>can</a:t>
            </a:r>
            <a:r>
              <a:rPr lang="sv-SE" sz="3600" dirty="0" smtClean="0">
                <a:solidFill>
                  <a:schemeClr val="accent1"/>
                </a:solidFill>
                <a:latin typeface="Verdana" pitchFamily="34" charset="0"/>
              </a:rPr>
              <a:t> the dental team be a part of the puzzle?</a:t>
            </a:r>
            <a:endParaRPr lang="sv-SE" sz="3600" dirty="0">
              <a:solidFill>
                <a:schemeClr val="accent1"/>
              </a:solidFill>
              <a:latin typeface="Verdana" pitchFamily="34" charset="0"/>
            </a:endParaRP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Therese Kvist</a:t>
            </a:r>
            <a:endParaRPr lang="sv-SE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11560" y="2492896"/>
            <a:ext cx="8208912" cy="3528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sv-SE" sz="2800" kern="0" dirty="0" err="1" smtClean="0">
                <a:latin typeface="Verdana" pitchFamily="34" charset="0"/>
              </a:rPr>
              <a:t>Improve</a:t>
            </a:r>
            <a:r>
              <a:rPr lang="sv-SE" sz="2800" kern="0" dirty="0" smtClean="0">
                <a:latin typeface="Verdana" pitchFamily="34" charset="0"/>
              </a:rPr>
              <a:t> </a:t>
            </a:r>
            <a:r>
              <a:rPr lang="sv-SE" sz="2800" kern="0" dirty="0" err="1" smtClean="0">
                <a:latin typeface="Verdana" pitchFamily="34" charset="0"/>
              </a:rPr>
              <a:t>collaboration</a:t>
            </a:r>
            <a:r>
              <a:rPr lang="sv-SE" sz="2800" kern="0" dirty="0" smtClean="0">
                <a:latin typeface="Verdana" pitchFamily="34" charset="0"/>
              </a:rPr>
              <a:t> </a:t>
            </a:r>
            <a:r>
              <a:rPr lang="sv-SE" sz="2800" kern="0" dirty="0" err="1" smtClean="0">
                <a:latin typeface="Verdana" pitchFamily="34" charset="0"/>
              </a:rPr>
              <a:t>between</a:t>
            </a:r>
            <a:r>
              <a:rPr lang="sv-SE" sz="2800" kern="0" dirty="0" smtClean="0">
                <a:latin typeface="Verdana" pitchFamily="34" charset="0"/>
              </a:rPr>
              <a:t> </a:t>
            </a:r>
            <a:r>
              <a:rPr lang="sv-SE" sz="2800" kern="0" dirty="0" err="1" smtClean="0">
                <a:latin typeface="Verdana" pitchFamily="34" charset="0"/>
              </a:rPr>
              <a:t>professionals</a:t>
            </a:r>
            <a:endParaRPr lang="sv-SE" sz="2800" kern="0" dirty="0" smtClean="0">
              <a:latin typeface="Verdana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sv-SE" sz="2800" kern="0" dirty="0" err="1" smtClean="0">
                <a:latin typeface="Verdana" pitchFamily="34" charset="0"/>
              </a:rPr>
              <a:t>Establish</a:t>
            </a:r>
            <a:r>
              <a:rPr lang="sv-SE" sz="2800" kern="0" dirty="0" smtClean="0">
                <a:latin typeface="Verdana" pitchFamily="34" charset="0"/>
              </a:rPr>
              <a:t> dental </a:t>
            </a:r>
            <a:r>
              <a:rPr lang="sv-SE" sz="2800" kern="0" dirty="0" err="1" smtClean="0">
                <a:latin typeface="Verdana" pitchFamily="34" charset="0"/>
              </a:rPr>
              <a:t>care</a:t>
            </a:r>
            <a:r>
              <a:rPr lang="sv-SE" sz="2800" kern="0" dirty="0" smtClean="0">
                <a:latin typeface="Verdana" pitchFamily="34" charset="0"/>
              </a:rPr>
              <a:t> programmes for </a:t>
            </a:r>
            <a:r>
              <a:rPr lang="sv-SE" sz="2800" kern="0" dirty="0" err="1" smtClean="0">
                <a:latin typeface="Verdana" pitchFamily="34" charset="0"/>
              </a:rPr>
              <a:t>abused</a:t>
            </a:r>
            <a:r>
              <a:rPr lang="sv-SE" sz="2800" kern="0" dirty="0" smtClean="0">
                <a:latin typeface="Verdana" pitchFamily="34" charset="0"/>
              </a:rPr>
              <a:t> and </a:t>
            </a:r>
            <a:r>
              <a:rPr lang="sv-SE" sz="2800" kern="0" dirty="0" err="1" smtClean="0">
                <a:latin typeface="Verdana" pitchFamily="34" charset="0"/>
              </a:rPr>
              <a:t>neglected</a:t>
            </a:r>
            <a:r>
              <a:rPr lang="sv-SE" sz="2800" kern="0" dirty="0" smtClean="0">
                <a:latin typeface="Verdana" pitchFamily="34" charset="0"/>
              </a:rPr>
              <a:t> </a:t>
            </a:r>
            <a:r>
              <a:rPr lang="sv-SE" sz="2800" kern="0" dirty="0" err="1" smtClean="0">
                <a:latin typeface="Verdana" pitchFamily="34" charset="0"/>
              </a:rPr>
              <a:t>children</a:t>
            </a:r>
            <a:endParaRPr lang="sv-SE" sz="2800" kern="0" dirty="0" smtClean="0">
              <a:latin typeface="Verdana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sv-SE" sz="2800" kern="0" dirty="0" err="1" smtClean="0">
                <a:latin typeface="Verdana" pitchFamily="34" charset="0"/>
              </a:rPr>
              <a:t>Establish</a:t>
            </a:r>
            <a:r>
              <a:rPr lang="sv-SE" sz="2800" kern="0" dirty="0" smtClean="0">
                <a:latin typeface="Verdana" pitchFamily="34" charset="0"/>
              </a:rPr>
              <a:t> </a:t>
            </a:r>
            <a:r>
              <a:rPr lang="sv-SE" sz="2800" kern="0" dirty="0" err="1" smtClean="0">
                <a:latin typeface="Verdana" pitchFamily="34" charset="0"/>
              </a:rPr>
              <a:t>undergraduate</a:t>
            </a:r>
            <a:r>
              <a:rPr lang="sv-SE" sz="2800" kern="0" dirty="0" smtClean="0">
                <a:latin typeface="Verdana" pitchFamily="34" charset="0"/>
              </a:rPr>
              <a:t> and </a:t>
            </a:r>
            <a:r>
              <a:rPr lang="sv-SE" sz="2800" kern="0" dirty="0" err="1" smtClean="0">
                <a:latin typeface="Verdana" pitchFamily="34" charset="0"/>
              </a:rPr>
              <a:t>postgraduate</a:t>
            </a:r>
            <a:r>
              <a:rPr lang="sv-SE" sz="2800" kern="0" dirty="0" smtClean="0">
                <a:latin typeface="Verdana" pitchFamily="34" charset="0"/>
              </a:rPr>
              <a:t> </a:t>
            </a:r>
            <a:r>
              <a:rPr lang="sv-SE" sz="2800" kern="0" dirty="0" err="1" smtClean="0">
                <a:latin typeface="Verdana" pitchFamily="34" charset="0"/>
              </a:rPr>
              <a:t>continious</a:t>
            </a:r>
            <a:r>
              <a:rPr lang="sv-SE" sz="2800" kern="0" dirty="0" smtClean="0">
                <a:latin typeface="Verdana" pitchFamily="34" charset="0"/>
              </a:rPr>
              <a:t> </a:t>
            </a:r>
            <a:r>
              <a:rPr lang="sv-SE" sz="2800" kern="0" dirty="0" err="1" smtClean="0">
                <a:latin typeface="Verdana" pitchFamily="34" charset="0"/>
              </a:rPr>
              <a:t>education</a:t>
            </a:r>
            <a:r>
              <a:rPr lang="sv-SE" sz="2800" kern="0" dirty="0" smtClean="0">
                <a:latin typeface="Verdana" pitchFamily="34" charset="0"/>
              </a:rPr>
              <a:t>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sv-SE" sz="2800" kern="0" dirty="0" err="1" smtClean="0">
                <a:latin typeface="Verdana" pitchFamily="34" charset="0"/>
              </a:rPr>
              <a:t>M</a:t>
            </a:r>
            <a:r>
              <a:rPr lang="sv-SE" sz="2800" kern="0" dirty="0" err="1" smtClean="0">
                <a:latin typeface="Verdana" pitchFamily="34" charset="0"/>
              </a:rPr>
              <a:t>ultiprofessional</a:t>
            </a:r>
            <a:r>
              <a:rPr lang="sv-SE" sz="2800" kern="0" dirty="0" smtClean="0">
                <a:latin typeface="Verdana" pitchFamily="34" charset="0"/>
              </a:rPr>
              <a:t> </a:t>
            </a:r>
            <a:r>
              <a:rPr lang="sv-SE" sz="2800" kern="0" dirty="0" smtClean="0">
                <a:latin typeface="Verdana" pitchFamily="34" charset="0"/>
              </a:rPr>
              <a:t>research is </a:t>
            </a:r>
            <a:r>
              <a:rPr lang="sv-SE" sz="2800" kern="0" dirty="0" err="1" smtClean="0">
                <a:latin typeface="Verdana" pitchFamily="34" charset="0"/>
              </a:rPr>
              <a:t>required</a:t>
            </a:r>
            <a:endParaRPr lang="sv-SE" sz="2800" kern="0" dirty="0" smtClean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Therese Kvist</a:t>
            </a:r>
            <a:endParaRPr lang="sv-SE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83568" y="2348880"/>
            <a:ext cx="7772400" cy="26642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/>
            </a:pPr>
            <a:endParaRPr kumimoji="0" lang="sv-SE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itchFamily="34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95536" y="620688"/>
            <a:ext cx="7272858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sv-SE" sz="3600" dirty="0" smtClean="0">
                <a:solidFill>
                  <a:schemeClr val="accent1"/>
                </a:solidFill>
                <a:latin typeface="Verdana" pitchFamily="34" charset="0"/>
              </a:rPr>
              <a:t>Social services </a:t>
            </a:r>
            <a:r>
              <a:rPr lang="sv-SE" sz="3600" dirty="0" err="1" smtClean="0">
                <a:solidFill>
                  <a:schemeClr val="accent1"/>
                </a:solidFill>
                <a:latin typeface="Verdana" pitchFamily="34" charset="0"/>
              </a:rPr>
              <a:t>act</a:t>
            </a:r>
            <a:r>
              <a:rPr lang="sv-SE" sz="3600" dirty="0" smtClean="0">
                <a:solidFill>
                  <a:schemeClr val="accent1"/>
                </a:solidFill>
                <a:latin typeface="Verdana" pitchFamily="34" charset="0"/>
              </a:rPr>
              <a:t> in Sweden</a:t>
            </a:r>
            <a:endParaRPr lang="sv-SE" sz="3600" dirty="0">
              <a:solidFill>
                <a:schemeClr val="accent1"/>
              </a:solidFill>
              <a:latin typeface="Verdana" pitchFamily="34" charset="0"/>
            </a:endParaRPr>
          </a:p>
        </p:txBody>
      </p:sp>
      <p:sp>
        <p:nvSpPr>
          <p:cNvPr id="7" name="Rektangel 6"/>
          <p:cNvSpPr/>
          <p:nvPr/>
        </p:nvSpPr>
        <p:spPr>
          <a:xfrm>
            <a:off x="467544" y="1628800"/>
            <a:ext cx="835292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Verdana" pitchFamily="34" charset="0"/>
              </a:rPr>
              <a:t>..health care services have a duty to immediately report to the Social Services if, in the course of their work, they have reason to suspect that a child or adolescent is in need of the protection of the Social Services</a:t>
            </a:r>
          </a:p>
          <a:p>
            <a:r>
              <a:rPr lang="en-US" sz="2800" dirty="0" smtClean="0">
                <a:latin typeface="Verdana" pitchFamily="34" charset="0"/>
              </a:rPr>
              <a:t> </a:t>
            </a:r>
          </a:p>
          <a:p>
            <a:r>
              <a:rPr lang="en-US" sz="2800" dirty="0" smtClean="0">
                <a:latin typeface="Verdana" pitchFamily="34" charset="0"/>
              </a:rPr>
              <a:t>The Social Services should be notified even if there is only a </a:t>
            </a:r>
            <a:r>
              <a:rPr lang="en-US" sz="2800" i="1" dirty="0" smtClean="0">
                <a:solidFill>
                  <a:schemeClr val="accent1"/>
                </a:solidFill>
                <a:latin typeface="Verdana" pitchFamily="34" charset="0"/>
              </a:rPr>
              <a:t>suspicion </a:t>
            </a:r>
            <a:r>
              <a:rPr lang="en-US" sz="2800" dirty="0" smtClean="0">
                <a:latin typeface="Verdana" pitchFamily="34" charset="0"/>
              </a:rPr>
              <a:t>that a child needs protection</a:t>
            </a:r>
            <a:endParaRPr lang="sv-SE" sz="2800" dirty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>
                <a:latin typeface="+mn-lt"/>
              </a:rPr>
              <a:t>Therese Kvist</a:t>
            </a:r>
            <a:endParaRPr lang="sv-SE">
              <a:latin typeface="+mn-lt"/>
            </a:endParaRPr>
          </a:p>
        </p:txBody>
      </p:sp>
      <p:sp>
        <p:nvSpPr>
          <p:cNvPr id="5" name="Platshållare för datum 3"/>
          <p:cNvSpPr txBox="1">
            <a:spLocks noGrp="1"/>
          </p:cNvSpPr>
          <p:nvPr/>
        </p:nvSpPr>
        <p:spPr bwMode="auto">
          <a:xfrm>
            <a:off x="6553200" y="6477000"/>
            <a:ext cx="1905000" cy="228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16846155-D289-4A86-9619-F6B0A62F4848}" type="datetime4">
              <a:rPr lang="sv-SE" sz="800">
                <a:solidFill>
                  <a:schemeClr val="bg1"/>
                </a:solidFill>
                <a:latin typeface="+mn-lt"/>
              </a:rPr>
              <a:pPr algn="r">
                <a:defRPr/>
              </a:pPr>
              <a:t>11 juni 2012</a:t>
            </a:fld>
            <a:endParaRPr lang="sv-SE" sz="8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6" name="Platshållare för sidfot 4"/>
          <p:cNvSpPr txBox="1">
            <a:spLocks noGrp="1"/>
          </p:cNvSpPr>
          <p:nvPr/>
        </p:nvSpPr>
        <p:spPr bwMode="auto">
          <a:xfrm>
            <a:off x="457200" y="6477000"/>
            <a:ext cx="2895600" cy="228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sv-SE" sz="800">
                <a:solidFill>
                  <a:schemeClr val="bg1"/>
                </a:solidFill>
                <a:latin typeface="+mn-lt"/>
              </a:rPr>
              <a:t>Namn Efternamn</a:t>
            </a:r>
          </a:p>
        </p:txBody>
      </p:sp>
      <p:sp>
        <p:nvSpPr>
          <p:cNvPr id="7" name="Platshållare för bildnummer 5"/>
          <p:cNvSpPr txBox="1">
            <a:spLocks noGrp="1"/>
          </p:cNvSpPr>
          <p:nvPr/>
        </p:nvSpPr>
        <p:spPr bwMode="auto">
          <a:xfrm>
            <a:off x="8229600" y="6477000"/>
            <a:ext cx="685800" cy="228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B2D52CC0-32EE-4504-A49F-19854C0DFAC2}" type="slidenum">
              <a:rPr lang="sv-SE" sz="800" b="1">
                <a:solidFill>
                  <a:schemeClr val="bg1"/>
                </a:solidFill>
                <a:latin typeface="+mn-lt"/>
              </a:rPr>
              <a:pPr algn="r">
                <a:defRPr/>
              </a:pPr>
              <a:t>5</a:t>
            </a:fld>
            <a:endParaRPr lang="sv-SE" sz="800" b="1">
              <a:solidFill>
                <a:schemeClr val="bg1"/>
              </a:solidFill>
              <a:latin typeface="+mn-lt"/>
            </a:endParaRPr>
          </a:p>
        </p:txBody>
      </p:sp>
      <p:sp>
        <p:nvSpPr>
          <p:cNvPr id="12" name="Ned 11"/>
          <p:cNvSpPr/>
          <p:nvPr/>
        </p:nvSpPr>
        <p:spPr>
          <a:xfrm>
            <a:off x="395536" y="2492896"/>
            <a:ext cx="1008063" cy="1350963"/>
          </a:xfrm>
          <a:prstGeom prst="down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v-SE"/>
          </a:p>
        </p:txBody>
      </p:sp>
      <p:sp>
        <p:nvSpPr>
          <p:cNvPr id="15" name="Rektangel 14"/>
          <p:cNvSpPr/>
          <p:nvPr/>
        </p:nvSpPr>
        <p:spPr>
          <a:xfrm>
            <a:off x="1691680" y="3284984"/>
            <a:ext cx="1800199" cy="71901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v-SE" sz="1600" dirty="0" err="1" smtClean="0">
                <a:solidFill>
                  <a:schemeClr val="tx1"/>
                </a:solidFill>
                <a:latin typeface="Verdana" pitchFamily="34" charset="0"/>
              </a:rPr>
              <a:t>Based</a:t>
            </a:r>
            <a:r>
              <a:rPr lang="sv-SE" sz="1600" dirty="0" smtClean="0">
                <a:solidFill>
                  <a:schemeClr val="tx1"/>
                </a:solidFill>
                <a:latin typeface="Verdana" pitchFamily="34" charset="0"/>
              </a:rPr>
              <a:t> on the </a:t>
            </a:r>
            <a:r>
              <a:rPr lang="sv-SE" sz="1600" dirty="0" err="1" smtClean="0">
                <a:solidFill>
                  <a:schemeClr val="tx1"/>
                </a:solidFill>
                <a:latin typeface="Verdana" pitchFamily="34" charset="0"/>
              </a:rPr>
              <a:t>seriousness</a:t>
            </a:r>
            <a:r>
              <a:rPr lang="sv-SE" sz="1600" dirty="0" smtClean="0">
                <a:solidFill>
                  <a:schemeClr val="tx1"/>
                </a:solidFill>
                <a:latin typeface="Verdana" pitchFamily="34" charset="0"/>
              </a:rPr>
              <a:t> in report</a:t>
            </a:r>
            <a:endParaRPr lang="sv-SE" sz="1600" dirty="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17" name="Höger 16"/>
          <p:cNvSpPr/>
          <p:nvPr/>
        </p:nvSpPr>
        <p:spPr>
          <a:xfrm>
            <a:off x="1785938" y="3789040"/>
            <a:ext cx="2270125" cy="1246510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v-SE" sz="1800" b="1" dirty="0" err="1" smtClean="0">
                <a:solidFill>
                  <a:schemeClr val="tx1"/>
                </a:solidFill>
                <a:latin typeface="Verdana" pitchFamily="34" charset="0"/>
              </a:rPr>
              <a:t>Decision</a:t>
            </a:r>
            <a:r>
              <a:rPr lang="sv-SE" sz="1800" b="1" dirty="0" smtClean="0">
                <a:solidFill>
                  <a:schemeClr val="tx1"/>
                </a:solidFill>
                <a:latin typeface="Verdana" pitchFamily="34" charset="0"/>
              </a:rPr>
              <a:t> on </a:t>
            </a:r>
            <a:r>
              <a:rPr lang="sv-SE" sz="1800" b="1" dirty="0" err="1" smtClean="0">
                <a:solidFill>
                  <a:schemeClr val="tx1"/>
                </a:solidFill>
                <a:latin typeface="Verdana" pitchFamily="34" charset="0"/>
              </a:rPr>
              <a:t>investigation</a:t>
            </a:r>
            <a:endParaRPr lang="sv-SE" sz="1800" b="1" dirty="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19" name="Rektangel 18"/>
          <p:cNvSpPr/>
          <p:nvPr/>
        </p:nvSpPr>
        <p:spPr>
          <a:xfrm>
            <a:off x="179512" y="1628800"/>
            <a:ext cx="1506537" cy="720725"/>
          </a:xfrm>
          <a:prstGeom prst="rect">
            <a:avLst/>
          </a:prstGeom>
          <a:solidFill>
            <a:srgbClr val="FFE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v-SE" sz="1600" b="1" dirty="0" err="1" smtClean="0">
                <a:solidFill>
                  <a:schemeClr val="tx1"/>
                </a:solidFill>
                <a:latin typeface="Verdana" pitchFamily="34" charset="0"/>
              </a:rPr>
              <a:t>Suspicion</a:t>
            </a:r>
            <a:endParaRPr lang="sv-SE" sz="1600" b="1" dirty="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20" name="Rektangel 19"/>
          <p:cNvSpPr/>
          <p:nvPr/>
        </p:nvSpPr>
        <p:spPr>
          <a:xfrm>
            <a:off x="179512" y="3933056"/>
            <a:ext cx="1405359" cy="78861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v-SE" sz="1600" b="1" dirty="0" smtClean="0">
                <a:solidFill>
                  <a:schemeClr val="tx1"/>
                </a:solidFill>
                <a:latin typeface="Verdana" pitchFamily="34" charset="0"/>
              </a:rPr>
              <a:t>Report</a:t>
            </a:r>
            <a:endParaRPr lang="sv-SE" sz="1600" b="1" dirty="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21" name="Ellips 20"/>
          <p:cNvSpPr/>
          <p:nvPr/>
        </p:nvSpPr>
        <p:spPr>
          <a:xfrm>
            <a:off x="1691680" y="2060848"/>
            <a:ext cx="1656183" cy="57785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sv-SE" sz="1600" dirty="0" err="1" smtClean="0">
                <a:latin typeface="Verdana" pitchFamily="34" charset="0"/>
              </a:rPr>
              <a:t>Previous</a:t>
            </a:r>
            <a:r>
              <a:rPr lang="sv-SE" sz="1600" dirty="0" smtClean="0">
                <a:latin typeface="Verdana" pitchFamily="34" charset="0"/>
              </a:rPr>
              <a:t> reports?</a:t>
            </a:r>
            <a:endParaRPr lang="sv-SE" sz="1600" dirty="0">
              <a:latin typeface="Verdana" pitchFamily="34" charset="0"/>
            </a:endParaRPr>
          </a:p>
        </p:txBody>
      </p:sp>
      <p:sp>
        <p:nvSpPr>
          <p:cNvPr id="27" name="Ellips 26"/>
          <p:cNvSpPr/>
          <p:nvPr/>
        </p:nvSpPr>
        <p:spPr>
          <a:xfrm>
            <a:off x="1763689" y="2708920"/>
            <a:ext cx="1512168" cy="576262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sv-SE" sz="1600" dirty="0" smtClean="0">
                <a:latin typeface="Verdana" pitchFamily="34" charset="0"/>
              </a:rPr>
              <a:t>Reporter</a:t>
            </a:r>
            <a:endParaRPr lang="sv-SE" sz="1600" dirty="0">
              <a:latin typeface="Verdana" pitchFamily="34" charset="0"/>
            </a:endParaRPr>
          </a:p>
        </p:txBody>
      </p:sp>
      <p:sp>
        <p:nvSpPr>
          <p:cNvPr id="28" name="Rubrik 1"/>
          <p:cNvSpPr txBox="1">
            <a:spLocks/>
          </p:cNvSpPr>
          <p:nvPr/>
        </p:nvSpPr>
        <p:spPr>
          <a:xfrm>
            <a:off x="251520" y="116632"/>
            <a:ext cx="77724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3200" b="0" i="0" u="none" strike="noStrike" kern="0" cap="none" spc="0" normalizeH="0" baseline="0" noProof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Verdana" pitchFamily="34" charset="0"/>
                <a:ea typeface="+mj-ea"/>
                <a:cs typeface="+mj-cs"/>
              </a:rPr>
              <a:t>Social services in Sweden-</a:t>
            </a:r>
            <a:br>
              <a:rPr kumimoji="0" lang="sv-SE" sz="3200" b="0" i="0" u="none" strike="noStrike" kern="0" cap="none" spc="0" normalizeH="0" baseline="0" noProof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Verdana" pitchFamily="34" charset="0"/>
                <a:ea typeface="+mj-ea"/>
                <a:cs typeface="+mj-cs"/>
              </a:rPr>
            </a:br>
            <a:r>
              <a:rPr kumimoji="0" lang="sv-SE" sz="3200" b="0" i="0" u="none" strike="noStrike" kern="0" cap="none" spc="0" normalizeH="0" baseline="0" noProof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Verdana" pitchFamily="34" charset="0"/>
                <a:ea typeface="+mj-ea"/>
                <a:cs typeface="+mj-cs"/>
              </a:rPr>
              <a:t>How does it work?</a:t>
            </a:r>
            <a:endParaRPr kumimoji="0" lang="sv-SE" sz="3200" b="0" i="0" u="none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39952" y="2996952"/>
            <a:ext cx="4880101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79512" y="260648"/>
            <a:ext cx="6048672" cy="9633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39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Gathering of information</a:t>
            </a:r>
            <a:endParaRPr kumimoji="0" lang="sv-SE" sz="3900" b="0" i="0" u="none" strike="noStrike" kern="1200" cap="none" spc="0" normalizeH="0" baseline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30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Childs </a:t>
            </a:r>
            <a:r>
              <a:rPr lang="sv-SE" sz="3000" dirty="0" err="1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need</a:t>
            </a:r>
            <a:r>
              <a:rPr lang="sv-SE" sz="30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in </a:t>
            </a:r>
            <a:r>
              <a:rPr lang="sv-SE" sz="3000" dirty="0" err="1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focus</a:t>
            </a:r>
            <a:endParaRPr kumimoji="0" lang="sv-SE" sz="3000" b="0" i="0" u="none" strike="noStrike" kern="1200" cap="none" spc="0" normalizeH="0" baseline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Likbent triangel 2"/>
          <p:cNvSpPr/>
          <p:nvPr/>
        </p:nvSpPr>
        <p:spPr>
          <a:xfrm>
            <a:off x="1475656" y="1412776"/>
            <a:ext cx="5652120" cy="3960440"/>
          </a:xfrm>
          <a:prstGeom prst="triangle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Likbent triangel 3"/>
          <p:cNvSpPr/>
          <p:nvPr/>
        </p:nvSpPr>
        <p:spPr>
          <a:xfrm>
            <a:off x="2771800" y="2636912"/>
            <a:ext cx="3096344" cy="2304256"/>
          </a:xfrm>
          <a:prstGeom prst="triangl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5" name="textruta 4"/>
          <p:cNvSpPr txBox="1"/>
          <p:nvPr/>
        </p:nvSpPr>
        <p:spPr>
          <a:xfrm>
            <a:off x="3779912" y="3861048"/>
            <a:ext cx="11256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dirty="0" smtClean="0"/>
              <a:t>CHILD</a:t>
            </a:r>
            <a:endParaRPr lang="sv-SE" sz="2400" dirty="0"/>
          </a:p>
        </p:txBody>
      </p:sp>
      <p:sp>
        <p:nvSpPr>
          <p:cNvPr id="6" name="textruta 5"/>
          <p:cNvSpPr txBox="1"/>
          <p:nvPr/>
        </p:nvSpPr>
        <p:spPr>
          <a:xfrm rot="18264116">
            <a:off x="1828711" y="3304939"/>
            <a:ext cx="28963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400" dirty="0" smtClean="0">
                <a:latin typeface="Verdana" pitchFamily="34" charset="0"/>
              </a:rPr>
              <a:t>Childs </a:t>
            </a:r>
            <a:r>
              <a:rPr lang="sv-SE" sz="2400" dirty="0" err="1" smtClean="0">
                <a:latin typeface="Verdana" pitchFamily="34" charset="0"/>
              </a:rPr>
              <a:t>needs</a:t>
            </a:r>
            <a:endParaRPr lang="sv-SE" sz="2400" dirty="0">
              <a:latin typeface="Verdana" pitchFamily="34" charset="0"/>
            </a:endParaRPr>
          </a:p>
        </p:txBody>
      </p:sp>
      <p:sp>
        <p:nvSpPr>
          <p:cNvPr id="8" name="textruta 7"/>
          <p:cNvSpPr txBox="1"/>
          <p:nvPr/>
        </p:nvSpPr>
        <p:spPr>
          <a:xfrm rot="3327873">
            <a:off x="3918932" y="3369905"/>
            <a:ext cx="2896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400" dirty="0" smtClean="0">
                <a:latin typeface="Verdana" pitchFamily="34" charset="0"/>
              </a:rPr>
              <a:t>Parental </a:t>
            </a:r>
            <a:r>
              <a:rPr lang="sv-SE" sz="2400" dirty="0" err="1" smtClean="0">
                <a:latin typeface="Verdana" pitchFamily="34" charset="0"/>
              </a:rPr>
              <a:t>abilities</a:t>
            </a:r>
            <a:endParaRPr lang="sv-SE" sz="2400" dirty="0">
              <a:latin typeface="Verdana" pitchFamily="34" charset="0"/>
            </a:endParaRPr>
          </a:p>
        </p:txBody>
      </p:sp>
      <p:sp>
        <p:nvSpPr>
          <p:cNvPr id="9" name="textruta 8"/>
          <p:cNvSpPr txBox="1"/>
          <p:nvPr/>
        </p:nvSpPr>
        <p:spPr>
          <a:xfrm>
            <a:off x="1907704" y="4869160"/>
            <a:ext cx="46805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400" dirty="0" err="1" smtClean="0">
                <a:latin typeface="Verdana" pitchFamily="34" charset="0"/>
              </a:rPr>
              <a:t>Family</a:t>
            </a:r>
            <a:r>
              <a:rPr lang="sv-SE" sz="2400" dirty="0" smtClean="0">
                <a:latin typeface="Verdana" pitchFamily="34" charset="0"/>
              </a:rPr>
              <a:t> and </a:t>
            </a:r>
            <a:r>
              <a:rPr lang="sv-SE" sz="2400" dirty="0" err="1" smtClean="0">
                <a:latin typeface="Verdana" pitchFamily="34" charset="0"/>
              </a:rPr>
              <a:t>environment</a:t>
            </a:r>
            <a:endParaRPr lang="sv-SE" sz="2400" dirty="0">
              <a:latin typeface="Verdana" pitchFamily="34" charset="0"/>
            </a:endParaRPr>
          </a:p>
        </p:txBody>
      </p:sp>
      <p:sp>
        <p:nvSpPr>
          <p:cNvPr id="10" name="textruta 9"/>
          <p:cNvSpPr txBox="1"/>
          <p:nvPr/>
        </p:nvSpPr>
        <p:spPr>
          <a:xfrm>
            <a:off x="467544" y="1844824"/>
            <a:ext cx="243714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b="1" dirty="0" smtClean="0">
                <a:latin typeface="Verdana" pitchFamily="34" charset="0"/>
              </a:rPr>
              <a:t>Health</a:t>
            </a:r>
          </a:p>
          <a:p>
            <a:r>
              <a:rPr lang="sv-SE" sz="1600" dirty="0" err="1" smtClean="0">
                <a:latin typeface="Verdana" pitchFamily="34" charset="0"/>
              </a:rPr>
              <a:t>Education</a:t>
            </a:r>
            <a:endParaRPr lang="sv-SE" sz="1600" dirty="0" smtClean="0">
              <a:latin typeface="Verdana" pitchFamily="34" charset="0"/>
            </a:endParaRPr>
          </a:p>
          <a:p>
            <a:r>
              <a:rPr lang="sv-SE" sz="1600" dirty="0" smtClean="0">
                <a:latin typeface="Verdana" pitchFamily="34" charset="0"/>
              </a:rPr>
              <a:t>Development</a:t>
            </a:r>
          </a:p>
          <a:p>
            <a:r>
              <a:rPr lang="sv-SE" sz="1600" dirty="0" err="1" smtClean="0">
                <a:latin typeface="Verdana" pitchFamily="34" charset="0"/>
              </a:rPr>
              <a:t>Identity</a:t>
            </a:r>
            <a:endParaRPr lang="sv-SE" sz="1600" dirty="0" smtClean="0">
              <a:latin typeface="Verdana" pitchFamily="34" charset="0"/>
            </a:endParaRPr>
          </a:p>
          <a:p>
            <a:r>
              <a:rPr lang="sv-SE" sz="1600" dirty="0" err="1" smtClean="0">
                <a:latin typeface="Verdana" pitchFamily="34" charset="0"/>
              </a:rPr>
              <a:t>Family/Social</a:t>
            </a:r>
            <a:r>
              <a:rPr lang="sv-SE" sz="1600" dirty="0" smtClean="0">
                <a:latin typeface="Verdana" pitchFamily="34" charset="0"/>
              </a:rPr>
              <a:t> </a:t>
            </a:r>
            <a:r>
              <a:rPr lang="sv-SE" sz="1600" dirty="0" err="1" smtClean="0">
                <a:latin typeface="Verdana" pitchFamily="34" charset="0"/>
              </a:rPr>
              <a:t>network</a:t>
            </a:r>
            <a:endParaRPr lang="sv-SE" sz="1600" dirty="0" smtClean="0">
              <a:latin typeface="Verdana" pitchFamily="34" charset="0"/>
            </a:endParaRPr>
          </a:p>
          <a:p>
            <a:r>
              <a:rPr lang="sv-SE" sz="1600" dirty="0" smtClean="0">
                <a:latin typeface="Verdana" pitchFamily="34" charset="0"/>
              </a:rPr>
              <a:t>Social </a:t>
            </a:r>
            <a:r>
              <a:rPr lang="sv-SE" sz="1600" dirty="0" err="1" smtClean="0">
                <a:latin typeface="Verdana" pitchFamily="34" charset="0"/>
              </a:rPr>
              <a:t>behavior</a:t>
            </a:r>
            <a:endParaRPr lang="sv-SE" sz="1600" dirty="0" smtClean="0">
              <a:latin typeface="Verdana" pitchFamily="34" charset="0"/>
            </a:endParaRPr>
          </a:p>
          <a:p>
            <a:r>
              <a:rPr lang="sv-SE" sz="1600" dirty="0" err="1" smtClean="0">
                <a:latin typeface="Verdana" pitchFamily="34" charset="0"/>
              </a:rPr>
              <a:t>Coping</a:t>
            </a:r>
            <a:r>
              <a:rPr lang="sv-SE" sz="1600" dirty="0" smtClean="0">
                <a:latin typeface="Verdana" pitchFamily="34" charset="0"/>
              </a:rPr>
              <a:t> </a:t>
            </a:r>
            <a:endParaRPr lang="sv-SE" sz="1600" dirty="0">
              <a:latin typeface="Verdana" pitchFamily="34" charset="0"/>
            </a:endParaRPr>
          </a:p>
        </p:txBody>
      </p:sp>
      <p:sp>
        <p:nvSpPr>
          <p:cNvPr id="11" name="textruta 10"/>
          <p:cNvSpPr txBox="1"/>
          <p:nvPr/>
        </p:nvSpPr>
        <p:spPr>
          <a:xfrm>
            <a:off x="1547664" y="5380673"/>
            <a:ext cx="5616624" cy="1077218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sv-SE" sz="1600" dirty="0" err="1" smtClean="0">
                <a:latin typeface="Verdana" pitchFamily="34" charset="0"/>
              </a:rPr>
              <a:t>Family</a:t>
            </a:r>
            <a:r>
              <a:rPr lang="sv-SE" sz="1600" dirty="0" smtClean="0">
                <a:latin typeface="Verdana" pitchFamily="34" charset="0"/>
              </a:rPr>
              <a:t> </a:t>
            </a:r>
            <a:r>
              <a:rPr lang="sv-SE" sz="1600" dirty="0" err="1" smtClean="0">
                <a:latin typeface="Verdana" pitchFamily="34" charset="0"/>
              </a:rPr>
              <a:t>background</a:t>
            </a:r>
            <a:endParaRPr lang="sv-SE" sz="1600" dirty="0" smtClean="0">
              <a:latin typeface="Verdana" pitchFamily="34" charset="0"/>
            </a:endParaRPr>
          </a:p>
          <a:p>
            <a:r>
              <a:rPr lang="sv-SE" sz="1600" dirty="0" smtClean="0">
                <a:latin typeface="Verdana" pitchFamily="34" charset="0"/>
              </a:rPr>
              <a:t>Network</a:t>
            </a:r>
          </a:p>
          <a:p>
            <a:r>
              <a:rPr lang="sv-SE" sz="1600" dirty="0" err="1" smtClean="0">
                <a:latin typeface="Verdana" pitchFamily="34" charset="0"/>
              </a:rPr>
              <a:t>Living</a:t>
            </a:r>
            <a:r>
              <a:rPr lang="sv-SE" sz="1600" dirty="0" smtClean="0">
                <a:latin typeface="Verdana" pitchFamily="34" charset="0"/>
              </a:rPr>
              <a:t> situation</a:t>
            </a:r>
          </a:p>
          <a:p>
            <a:endParaRPr lang="sv-SE" sz="1600" dirty="0">
              <a:latin typeface="Verdana" pitchFamily="34" charset="0"/>
            </a:endParaRPr>
          </a:p>
          <a:p>
            <a:r>
              <a:rPr lang="sv-SE" sz="1600" dirty="0" err="1" smtClean="0">
                <a:latin typeface="Verdana" pitchFamily="34" charset="0"/>
              </a:rPr>
              <a:t>Economical</a:t>
            </a:r>
            <a:r>
              <a:rPr lang="sv-SE" sz="1600" dirty="0" smtClean="0">
                <a:latin typeface="Verdana" pitchFamily="34" charset="0"/>
              </a:rPr>
              <a:t> situation</a:t>
            </a:r>
          </a:p>
          <a:p>
            <a:r>
              <a:rPr lang="sv-SE" sz="1600" dirty="0" err="1" smtClean="0">
                <a:latin typeface="Verdana" pitchFamily="34" charset="0"/>
              </a:rPr>
              <a:t>Intergration</a:t>
            </a:r>
            <a:endParaRPr lang="sv-SE" sz="1600" dirty="0" smtClean="0">
              <a:latin typeface="Verdana" pitchFamily="34" charset="0"/>
            </a:endParaRPr>
          </a:p>
          <a:p>
            <a:r>
              <a:rPr lang="sv-SE" sz="1600" dirty="0" smtClean="0">
                <a:latin typeface="Verdana" pitchFamily="34" charset="0"/>
              </a:rPr>
              <a:t>Social </a:t>
            </a:r>
            <a:r>
              <a:rPr lang="sv-SE" sz="1600" dirty="0" err="1" smtClean="0">
                <a:latin typeface="Verdana" pitchFamily="34" charset="0"/>
              </a:rPr>
              <a:t>interactions</a:t>
            </a:r>
            <a:endParaRPr lang="sv-SE" dirty="0">
              <a:latin typeface="Verdana" pitchFamily="34" charset="0"/>
            </a:endParaRPr>
          </a:p>
        </p:txBody>
      </p:sp>
      <p:sp>
        <p:nvSpPr>
          <p:cNvPr id="12" name="textruta 11"/>
          <p:cNvSpPr txBox="1"/>
          <p:nvPr/>
        </p:nvSpPr>
        <p:spPr>
          <a:xfrm>
            <a:off x="6084168" y="1844824"/>
            <a:ext cx="298652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 smtClean="0">
                <a:latin typeface="Verdana" pitchFamily="34" charset="0"/>
              </a:rPr>
              <a:t>Basic </a:t>
            </a:r>
            <a:r>
              <a:rPr lang="sv-SE" sz="1600" dirty="0" err="1" smtClean="0">
                <a:latin typeface="Verdana" pitchFamily="34" charset="0"/>
              </a:rPr>
              <a:t>needs</a:t>
            </a:r>
            <a:endParaRPr lang="sv-SE" sz="1600" dirty="0" smtClean="0">
              <a:latin typeface="Verdana" pitchFamily="34" charset="0"/>
            </a:endParaRPr>
          </a:p>
          <a:p>
            <a:r>
              <a:rPr lang="sv-SE" sz="1600" dirty="0" err="1" smtClean="0">
                <a:latin typeface="Verdana" pitchFamily="34" charset="0"/>
              </a:rPr>
              <a:t>Security</a:t>
            </a:r>
            <a:endParaRPr lang="sv-SE" sz="1600" dirty="0" smtClean="0">
              <a:latin typeface="Verdana" pitchFamily="34" charset="0"/>
            </a:endParaRPr>
          </a:p>
          <a:p>
            <a:r>
              <a:rPr lang="sv-SE" sz="1600" dirty="0" err="1" smtClean="0">
                <a:latin typeface="Verdana" pitchFamily="34" charset="0"/>
              </a:rPr>
              <a:t>Emotional</a:t>
            </a:r>
            <a:r>
              <a:rPr lang="sv-SE" sz="1600" dirty="0" smtClean="0">
                <a:latin typeface="Verdana" pitchFamily="34" charset="0"/>
              </a:rPr>
              <a:t> </a:t>
            </a:r>
            <a:r>
              <a:rPr lang="sv-SE" sz="1600" dirty="0" err="1" smtClean="0">
                <a:latin typeface="Verdana" pitchFamily="34" charset="0"/>
              </a:rPr>
              <a:t>care</a:t>
            </a:r>
            <a:endParaRPr lang="sv-SE" sz="1600" dirty="0" smtClean="0">
              <a:latin typeface="Verdana" pitchFamily="34" charset="0"/>
            </a:endParaRPr>
          </a:p>
          <a:p>
            <a:r>
              <a:rPr lang="sv-SE" sz="1600" dirty="0" err="1" smtClean="0">
                <a:latin typeface="Verdana" pitchFamily="34" charset="0"/>
              </a:rPr>
              <a:t>Developmental</a:t>
            </a:r>
            <a:r>
              <a:rPr lang="sv-SE" sz="1600" dirty="0" smtClean="0">
                <a:latin typeface="Verdana" pitchFamily="34" charset="0"/>
              </a:rPr>
              <a:t> </a:t>
            </a:r>
            <a:r>
              <a:rPr lang="sv-SE" sz="1600" dirty="0" err="1" smtClean="0">
                <a:latin typeface="Verdana" pitchFamily="34" charset="0"/>
              </a:rPr>
              <a:t>possibilities</a:t>
            </a:r>
            <a:endParaRPr lang="sv-SE" sz="1600" dirty="0" smtClean="0">
              <a:latin typeface="Verdana" pitchFamily="34" charset="0"/>
            </a:endParaRPr>
          </a:p>
          <a:p>
            <a:r>
              <a:rPr lang="sv-SE" sz="1600" dirty="0" err="1" smtClean="0">
                <a:latin typeface="Verdana" pitchFamily="34" charset="0"/>
              </a:rPr>
              <a:t>Guidance</a:t>
            </a:r>
            <a:endParaRPr lang="sv-SE" sz="1600" dirty="0" smtClean="0">
              <a:latin typeface="Verdana" pitchFamily="34" charset="0"/>
            </a:endParaRPr>
          </a:p>
          <a:p>
            <a:r>
              <a:rPr lang="sv-SE" sz="1600" dirty="0" err="1" smtClean="0">
                <a:latin typeface="Verdana" pitchFamily="34" charset="0"/>
              </a:rPr>
              <a:t>Stability</a:t>
            </a:r>
            <a:endParaRPr lang="sv-SE" dirty="0">
              <a:latin typeface="Verdana" pitchFamily="34" charset="0"/>
            </a:endParaRPr>
          </a:p>
        </p:txBody>
      </p:sp>
      <p:sp>
        <p:nvSpPr>
          <p:cNvPr id="13" name="Platshållare för sidfot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Therese Kvist</a:t>
            </a:r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332656"/>
            <a:ext cx="7560840" cy="864096"/>
          </a:xfrm>
        </p:spPr>
        <p:txBody>
          <a:bodyPr/>
          <a:lstStyle/>
          <a:p>
            <a:r>
              <a:rPr lang="sv-SE" sz="3200" b="0" dirty="0" smtClean="0">
                <a:latin typeface="Verdana" pitchFamily="34" charset="0"/>
              </a:rPr>
              <a:t>Child abuse - a </a:t>
            </a:r>
            <a:r>
              <a:rPr lang="sv-SE" sz="3200" b="0" dirty="0" err="1" smtClean="0">
                <a:latin typeface="Verdana" pitchFamily="34" charset="0"/>
              </a:rPr>
              <a:t>multiprofessional</a:t>
            </a:r>
            <a:r>
              <a:rPr lang="sv-SE" sz="3200" b="0" dirty="0" smtClean="0">
                <a:latin typeface="Verdana" pitchFamily="34" charset="0"/>
              </a:rPr>
              <a:t> </a:t>
            </a:r>
            <a:r>
              <a:rPr lang="sv-SE" sz="3200" b="0" dirty="0" err="1" smtClean="0">
                <a:latin typeface="Verdana" pitchFamily="34" charset="0"/>
              </a:rPr>
              <a:t>responsibility</a:t>
            </a:r>
            <a:r>
              <a:rPr lang="sv-SE" sz="2400" b="0" dirty="0" smtClean="0"/>
              <a:t/>
            </a:r>
            <a:br>
              <a:rPr lang="sv-SE" sz="2400" b="0" dirty="0" smtClean="0"/>
            </a:br>
            <a:endParaRPr lang="sv-SE" sz="2400" b="0" dirty="0" smtClean="0"/>
          </a:p>
        </p:txBody>
      </p:sp>
      <p:sp>
        <p:nvSpPr>
          <p:cNvPr id="39939" name="Rectangle 13"/>
          <p:cNvSpPr>
            <a:spLocks noChangeArrowheads="1"/>
          </p:cNvSpPr>
          <p:nvPr/>
        </p:nvSpPr>
        <p:spPr bwMode="auto">
          <a:xfrm>
            <a:off x="2195736" y="5301208"/>
            <a:ext cx="2024705" cy="792088"/>
          </a:xfrm>
          <a:prstGeom prst="rect">
            <a:avLst/>
          </a:prstGeom>
          <a:solidFill>
            <a:srgbClr val="FFEFF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dirty="0" smtClean="0">
                <a:latin typeface="Verdana" pitchFamily="34" charset="0"/>
              </a:rPr>
              <a:t>Social network</a:t>
            </a:r>
            <a:endParaRPr lang="en-US" sz="1600" dirty="0" smtClean="0">
              <a:latin typeface="Verdana" pitchFamily="34" charset="0"/>
            </a:endParaRPr>
          </a:p>
        </p:txBody>
      </p:sp>
      <p:sp>
        <p:nvSpPr>
          <p:cNvPr id="39940" name="Rectangle 14"/>
          <p:cNvSpPr>
            <a:spLocks noChangeArrowheads="1"/>
          </p:cNvSpPr>
          <p:nvPr/>
        </p:nvSpPr>
        <p:spPr bwMode="auto">
          <a:xfrm>
            <a:off x="2771800" y="1556792"/>
            <a:ext cx="1799902" cy="864096"/>
          </a:xfrm>
          <a:prstGeom prst="rect">
            <a:avLst/>
          </a:prstGeom>
          <a:solidFill>
            <a:srgbClr val="FFEFF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sv-SE" sz="2000" dirty="0" smtClean="0">
                <a:latin typeface="Verdana" pitchFamily="34" charset="0"/>
              </a:rPr>
              <a:t>Dental team</a:t>
            </a:r>
            <a:endParaRPr lang="en-US" sz="1600" dirty="0">
              <a:latin typeface="Verdana" pitchFamily="34" charset="0"/>
            </a:endParaRPr>
          </a:p>
        </p:txBody>
      </p:sp>
      <p:sp>
        <p:nvSpPr>
          <p:cNvPr id="39942" name="Rectangle 16"/>
          <p:cNvSpPr>
            <a:spLocks noChangeArrowheads="1"/>
          </p:cNvSpPr>
          <p:nvPr/>
        </p:nvSpPr>
        <p:spPr bwMode="auto">
          <a:xfrm>
            <a:off x="6156176" y="2132856"/>
            <a:ext cx="1872208" cy="809287"/>
          </a:xfrm>
          <a:prstGeom prst="rect">
            <a:avLst/>
          </a:prstGeom>
          <a:solidFill>
            <a:srgbClr val="FFE5F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sv-SE" sz="2000" dirty="0" smtClean="0">
                <a:latin typeface="Verdana" pitchFamily="34" charset="0"/>
              </a:rPr>
              <a:t>Medical</a:t>
            </a:r>
            <a:r>
              <a:rPr lang="sv-SE" sz="2000" dirty="0" smtClean="0">
                <a:solidFill>
                  <a:srgbClr val="D5D5D5"/>
                </a:solidFill>
                <a:latin typeface="Verdana" pitchFamily="34" charset="0"/>
              </a:rPr>
              <a:t> </a:t>
            </a:r>
            <a:r>
              <a:rPr lang="sv-SE" sz="2000" dirty="0" smtClean="0">
                <a:latin typeface="Verdana" pitchFamily="34" charset="0"/>
              </a:rPr>
              <a:t>team</a:t>
            </a:r>
          </a:p>
        </p:txBody>
      </p:sp>
      <p:sp>
        <p:nvSpPr>
          <p:cNvPr id="39943" name="Rectangle 17"/>
          <p:cNvSpPr>
            <a:spLocks noChangeArrowheads="1"/>
          </p:cNvSpPr>
          <p:nvPr/>
        </p:nvSpPr>
        <p:spPr bwMode="auto">
          <a:xfrm>
            <a:off x="107504" y="3212976"/>
            <a:ext cx="3168352" cy="1177052"/>
          </a:xfrm>
          <a:prstGeom prst="rect">
            <a:avLst/>
          </a:prstGeom>
          <a:solidFill>
            <a:srgbClr val="FFE5F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sv-SE" sz="2000" dirty="0" err="1" smtClean="0">
                <a:latin typeface="Verdana" pitchFamily="34" charset="0"/>
              </a:rPr>
              <a:t>Psychological</a:t>
            </a:r>
            <a:endParaRPr lang="sv-SE" sz="2000" dirty="0" smtClean="0">
              <a:latin typeface="Verdana" pitchFamily="34" charset="0"/>
            </a:endParaRPr>
          </a:p>
          <a:p>
            <a:pPr algn="ctr" eaLnBrk="1" hangingPunct="1"/>
            <a:r>
              <a:rPr lang="sv-SE" sz="2000" dirty="0">
                <a:latin typeface="Verdana" pitchFamily="34" charset="0"/>
              </a:rPr>
              <a:t>a</a:t>
            </a:r>
            <a:r>
              <a:rPr lang="sv-SE" sz="2000" dirty="0" smtClean="0">
                <a:latin typeface="Verdana" pitchFamily="34" charset="0"/>
              </a:rPr>
              <a:t>nd </a:t>
            </a:r>
            <a:r>
              <a:rPr lang="sv-SE" sz="2000" dirty="0" err="1" smtClean="0">
                <a:latin typeface="Verdana" pitchFamily="34" charset="0"/>
              </a:rPr>
              <a:t>psychiatric</a:t>
            </a:r>
            <a:r>
              <a:rPr lang="sv-SE" sz="2000" dirty="0" smtClean="0">
                <a:latin typeface="Verdana" pitchFamily="34" charset="0"/>
              </a:rPr>
              <a:t> experts </a:t>
            </a:r>
            <a:endParaRPr lang="sv-SE" sz="2000" dirty="0">
              <a:latin typeface="Verdana" pitchFamily="34" charset="0"/>
            </a:endParaRPr>
          </a:p>
        </p:txBody>
      </p:sp>
      <p:sp>
        <p:nvSpPr>
          <p:cNvPr id="32" name="Platshållare för sidfot 3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Therese Kvist</a:t>
            </a:r>
            <a:endParaRPr lang="sv-SE"/>
          </a:p>
        </p:txBody>
      </p:sp>
      <p:sp>
        <p:nvSpPr>
          <p:cNvPr id="2" name="Ellips 1"/>
          <p:cNvSpPr/>
          <p:nvPr/>
        </p:nvSpPr>
        <p:spPr bwMode="auto">
          <a:xfrm>
            <a:off x="3419872" y="2492896"/>
            <a:ext cx="2808312" cy="254158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kumimoji="0" lang="sv-SE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Verdana" pitchFamily="34" charset="0"/>
              </a:rPr>
              <a:t>Social </a:t>
            </a:r>
            <a:r>
              <a:rPr lang="sv-SE" dirty="0" smtClean="0">
                <a:solidFill>
                  <a:schemeClr val="bg1"/>
                </a:solidFill>
                <a:latin typeface="Verdana" pitchFamily="34" charset="0"/>
              </a:rPr>
              <a:t>services</a:t>
            </a:r>
            <a:endParaRPr kumimoji="0" lang="sv-SE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Verdana" pitchFamily="34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v-SE" sz="2000" dirty="0" smtClean="0">
                <a:solidFill>
                  <a:schemeClr val="bg1"/>
                </a:solidFill>
                <a:latin typeface="Verdana" pitchFamily="34" charset="0"/>
              </a:rPr>
              <a:t>- </a:t>
            </a:r>
            <a:r>
              <a:rPr lang="sv-SE" sz="2000" dirty="0" err="1" smtClean="0">
                <a:solidFill>
                  <a:schemeClr val="bg1"/>
                </a:solidFill>
                <a:latin typeface="Verdana" pitchFamily="34" charset="0"/>
              </a:rPr>
              <a:t>gathers</a:t>
            </a:r>
            <a:r>
              <a:rPr lang="sv-SE" sz="2000" dirty="0" smtClean="0">
                <a:solidFill>
                  <a:schemeClr val="bg1"/>
                </a:solidFill>
                <a:latin typeface="Verdana" pitchFamily="34" charset="0"/>
              </a:rPr>
              <a:t> all information</a:t>
            </a:r>
            <a:endParaRPr kumimoji="0" lang="sv-SE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Verdana" pitchFamily="34" charset="0"/>
            </a:endParaRPr>
          </a:p>
        </p:txBody>
      </p:sp>
      <p:sp>
        <p:nvSpPr>
          <p:cNvPr id="35" name="Rectangle 13"/>
          <p:cNvSpPr>
            <a:spLocks noChangeArrowheads="1"/>
          </p:cNvSpPr>
          <p:nvPr/>
        </p:nvSpPr>
        <p:spPr bwMode="auto">
          <a:xfrm>
            <a:off x="5076056" y="5301208"/>
            <a:ext cx="2664296" cy="792088"/>
          </a:xfrm>
          <a:prstGeom prst="rect">
            <a:avLst/>
          </a:prstGeom>
          <a:solidFill>
            <a:srgbClr val="FFE5F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dirty="0" smtClean="0">
                <a:latin typeface="Verdana" pitchFamily="34" charset="0"/>
              </a:rPr>
              <a:t>School and daycare</a:t>
            </a:r>
            <a:endParaRPr lang="en-US" sz="1600" dirty="0" smtClean="0">
              <a:latin typeface="Verdana" pitchFamily="34" charset="0"/>
            </a:endParaRPr>
          </a:p>
        </p:txBody>
      </p:sp>
      <p:sp>
        <p:nvSpPr>
          <p:cNvPr id="37" name="Rectangle 13"/>
          <p:cNvSpPr>
            <a:spLocks noChangeArrowheads="1"/>
          </p:cNvSpPr>
          <p:nvPr/>
        </p:nvSpPr>
        <p:spPr bwMode="auto">
          <a:xfrm>
            <a:off x="6444208" y="3501008"/>
            <a:ext cx="1944216" cy="792088"/>
          </a:xfrm>
          <a:prstGeom prst="rect">
            <a:avLst/>
          </a:prstGeom>
          <a:solidFill>
            <a:srgbClr val="FFEFF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dirty="0" smtClean="0">
                <a:latin typeface="Verdana" pitchFamily="34" charset="0"/>
              </a:rPr>
              <a:t>Legal system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Therese Kvist</a:t>
            </a:r>
            <a:endParaRPr lang="sv-SE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83568" y="2348880"/>
            <a:ext cx="7772400" cy="30243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/>
            </a:pPr>
            <a:r>
              <a:rPr lang="sv-SE" sz="2800" dirty="0" err="1" smtClean="0">
                <a:latin typeface="Verdana" pitchFamily="34" charset="0"/>
              </a:rPr>
              <a:t>Mandated</a:t>
            </a:r>
            <a:r>
              <a:rPr lang="sv-SE" sz="2800" dirty="0" smtClean="0">
                <a:latin typeface="Verdana" pitchFamily="34" charset="0"/>
              </a:rPr>
              <a:t> to report </a:t>
            </a:r>
            <a:r>
              <a:rPr lang="sv-SE" sz="2800" dirty="0" err="1" smtClean="0">
                <a:latin typeface="Verdana" pitchFamily="34" charset="0"/>
              </a:rPr>
              <a:t>suspicions</a:t>
            </a:r>
            <a:r>
              <a:rPr lang="sv-SE" sz="2800" dirty="0" smtClean="0">
                <a:latin typeface="Verdana" pitchFamily="34" charset="0"/>
              </a:rPr>
              <a:t> on </a:t>
            </a:r>
            <a:r>
              <a:rPr lang="sv-SE" sz="2800" dirty="0" err="1" smtClean="0">
                <a:latin typeface="Verdana" pitchFamily="34" charset="0"/>
              </a:rPr>
              <a:t>child</a:t>
            </a:r>
            <a:r>
              <a:rPr lang="sv-SE" sz="2800" dirty="0" smtClean="0">
                <a:latin typeface="Verdana" pitchFamily="34" charset="0"/>
              </a:rPr>
              <a:t> </a:t>
            </a:r>
            <a:r>
              <a:rPr lang="sv-SE" sz="2800" dirty="0" err="1" smtClean="0">
                <a:latin typeface="Verdana" pitchFamily="34" charset="0"/>
              </a:rPr>
              <a:t>abuse</a:t>
            </a:r>
            <a:r>
              <a:rPr lang="sv-SE" sz="2800" dirty="0" smtClean="0">
                <a:latin typeface="Verdana" pitchFamily="34" charset="0"/>
              </a:rPr>
              <a:t> and </a:t>
            </a:r>
            <a:r>
              <a:rPr lang="sv-SE" sz="2800" dirty="0" err="1" smtClean="0">
                <a:latin typeface="Verdana" pitchFamily="34" charset="0"/>
              </a:rPr>
              <a:t>neglect</a:t>
            </a:r>
            <a:endParaRPr kumimoji="0" lang="sv-SE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sv-SE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</a:rPr>
              <a:t>Observe </a:t>
            </a:r>
            <a:endParaRPr lang="sv-SE" sz="2800" kern="0" dirty="0" smtClean="0">
              <a:latin typeface="Verdana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sv-SE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</a:rPr>
              <a:t>Recognize</a:t>
            </a:r>
            <a:endParaRPr kumimoji="0" lang="sv-SE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itchFamily="34" charset="0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/>
            </a:pPr>
            <a:r>
              <a:rPr lang="sv-SE" sz="2800" kern="0" dirty="0" err="1" smtClean="0">
                <a:latin typeface="Verdana" pitchFamily="34" charset="0"/>
              </a:rPr>
              <a:t>Communicate</a:t>
            </a:r>
            <a:r>
              <a:rPr lang="sv-SE" sz="2800" kern="0" dirty="0" smtClean="0">
                <a:latin typeface="Verdana" pitchFamily="34" charset="0"/>
              </a:rPr>
              <a:t> with </a:t>
            </a:r>
            <a:r>
              <a:rPr lang="sv-SE" sz="2800" kern="0" dirty="0" err="1" smtClean="0">
                <a:latin typeface="Verdana" pitchFamily="34" charset="0"/>
              </a:rPr>
              <a:t>other</a:t>
            </a:r>
            <a:r>
              <a:rPr lang="sv-SE" sz="2800" kern="0" dirty="0" smtClean="0">
                <a:latin typeface="Verdana" pitchFamily="34" charset="0"/>
              </a:rPr>
              <a:t> </a:t>
            </a:r>
            <a:r>
              <a:rPr lang="sv-SE" sz="2800" kern="0" dirty="0" err="1" smtClean="0">
                <a:latin typeface="Verdana" pitchFamily="34" charset="0"/>
              </a:rPr>
              <a:t>actors</a:t>
            </a:r>
            <a:endParaRPr lang="sv-SE" sz="2800" kern="0" dirty="0" smtClean="0">
              <a:latin typeface="Verdana" pitchFamily="34" charset="0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/>
            </a:pPr>
            <a:r>
              <a:rPr lang="sv-SE" sz="2800" b="1" kern="0" dirty="0" smtClean="0">
                <a:latin typeface="Verdana" pitchFamily="34" charset="0"/>
              </a:rPr>
              <a:t>Do not </a:t>
            </a:r>
            <a:r>
              <a:rPr lang="sv-SE" sz="2800" b="1" kern="0" dirty="0" err="1" smtClean="0">
                <a:latin typeface="Verdana" pitchFamily="34" charset="0"/>
              </a:rPr>
              <a:t>diagnose</a:t>
            </a:r>
            <a:endParaRPr lang="sv-SE" sz="2800" b="1" kern="0" dirty="0" smtClean="0">
              <a:latin typeface="Verdana" pitchFamily="34" charset="0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/>
            </a:pPr>
            <a:endParaRPr lang="sv-SE" sz="2800" kern="0" dirty="0" smtClean="0">
              <a:latin typeface="Verdana" pitchFamily="34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755576" y="1268760"/>
            <a:ext cx="7272858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sv-SE" sz="3600" dirty="0" smtClean="0">
                <a:solidFill>
                  <a:schemeClr val="accent1"/>
                </a:solidFill>
                <a:latin typeface="Verdana" pitchFamily="34" charset="0"/>
              </a:rPr>
              <a:t>Dental </a:t>
            </a:r>
            <a:r>
              <a:rPr lang="sv-SE" sz="3600" dirty="0" err="1" smtClean="0">
                <a:solidFill>
                  <a:schemeClr val="accent1"/>
                </a:solidFill>
                <a:latin typeface="Verdana" pitchFamily="34" charset="0"/>
              </a:rPr>
              <a:t>responsibilities</a:t>
            </a:r>
            <a:endParaRPr lang="sv-SE" sz="3600" dirty="0">
              <a:solidFill>
                <a:schemeClr val="accent1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251520" y="1628800"/>
            <a:ext cx="8137649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pPr>
            <a:endParaRPr lang="sv-SE" sz="2800" dirty="0">
              <a:latin typeface="Verdana"/>
              <a:cs typeface="Verdana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pPr>
            <a:r>
              <a:rPr lang="nb-NO" sz="2800" dirty="0" smtClean="0">
                <a:latin typeface="Verdana"/>
                <a:cs typeface="Verdana"/>
              </a:rPr>
              <a:t>You only report your concern</a:t>
            </a:r>
            <a:endParaRPr lang="nb-NO" sz="2800" dirty="0">
              <a:latin typeface="Verdana"/>
              <a:cs typeface="Verdana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pPr>
            <a:r>
              <a:rPr lang="nb-NO" sz="2800" dirty="0" smtClean="0">
                <a:latin typeface="Verdana"/>
                <a:cs typeface="Verdana"/>
              </a:rPr>
              <a:t>Social services investigate if the child needs protection or help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pPr>
            <a:r>
              <a:rPr lang="nb-NO" sz="2800" dirty="0" smtClean="0">
                <a:latin typeface="Verdana"/>
                <a:cs typeface="Verdana"/>
              </a:rPr>
              <a:t>The police investigate if a crime has been committed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pPr>
            <a:r>
              <a:rPr lang="nb-NO" sz="2800" dirty="0" smtClean="0">
                <a:latin typeface="Verdana"/>
                <a:cs typeface="Verdana"/>
              </a:rPr>
              <a:t>The prosecutor take the case to court when necessary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pPr>
            <a:endParaRPr lang="nb-NO" sz="2800" dirty="0" smtClean="0">
              <a:latin typeface="Verdana"/>
              <a:cs typeface="Verdana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endParaRPr lang="sv-SE" sz="2800" dirty="0">
              <a:latin typeface="Verdana"/>
              <a:cs typeface="Verdana"/>
            </a:endParaRPr>
          </a:p>
        </p:txBody>
      </p:sp>
      <p:sp>
        <p:nvSpPr>
          <p:cNvPr id="4" name="Rektangel 3"/>
          <p:cNvSpPr/>
          <p:nvPr/>
        </p:nvSpPr>
        <p:spPr>
          <a:xfrm>
            <a:off x="323528" y="1124744"/>
            <a:ext cx="4752528" cy="590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</a:pPr>
            <a:r>
              <a:rPr lang="nb-NO" sz="3600" dirty="0" smtClean="0">
                <a:solidFill>
                  <a:schemeClr val="accent1"/>
                </a:solidFill>
                <a:latin typeface="Verdana" pitchFamily="34" charset="0"/>
              </a:rPr>
              <a:t>Do not diagnose</a:t>
            </a:r>
            <a:endParaRPr lang="nb-NO" sz="3600" dirty="0">
              <a:solidFill>
                <a:schemeClr val="accent1"/>
              </a:solidFill>
              <a:latin typeface="Verdana" pitchFamily="34" charset="0"/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Therese Kvist</a:t>
            </a:r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I_mall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870052"/>
      </a:accent1>
      <a:accent2>
        <a:srgbClr val="9FE6E9"/>
      </a:accent2>
      <a:accent3>
        <a:srgbClr val="FFFFFF"/>
      </a:accent3>
      <a:accent4>
        <a:srgbClr val="000000"/>
      </a:accent4>
      <a:accent5>
        <a:srgbClr val="C3AAB3"/>
      </a:accent5>
      <a:accent6>
        <a:srgbClr val="90D0D3"/>
      </a:accent6>
      <a:hlink>
        <a:srgbClr val="D40963"/>
      </a:hlink>
      <a:folHlink>
        <a:srgbClr val="CBCBCB"/>
      </a:folHlink>
    </a:clrScheme>
    <a:fontScheme name="Office-tem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Office-tem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61B54"/>
        </a:accent1>
        <a:accent2>
          <a:srgbClr val="97D8DA"/>
        </a:accent2>
        <a:accent3>
          <a:srgbClr val="FFFFFF"/>
        </a:accent3>
        <a:accent4>
          <a:srgbClr val="000000"/>
        </a:accent4>
        <a:accent5>
          <a:srgbClr val="BDABB3"/>
        </a:accent5>
        <a:accent6>
          <a:srgbClr val="88C4C5"/>
        </a:accent6>
        <a:hlink>
          <a:srgbClr val="CF0063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KI_mall</Template>
  <TotalTime>3054</TotalTime>
  <Words>1187</Words>
  <Application>Microsoft Office PowerPoint</Application>
  <PresentationFormat>Bildspel på skärmen (4:3)</PresentationFormat>
  <Paragraphs>271</Paragraphs>
  <Slides>31</Slides>
  <Notes>21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Serverprogram för OLE-inbäddning</vt:lpstr>
      </vt:variant>
      <vt:variant>
        <vt:i4>1</vt:i4>
      </vt:variant>
      <vt:variant>
        <vt:lpstr>Bildrubriker</vt:lpstr>
      </vt:variant>
      <vt:variant>
        <vt:i4>31</vt:i4>
      </vt:variant>
    </vt:vector>
  </HeadingPairs>
  <TitlesOfParts>
    <vt:vector size="33" baseType="lpstr">
      <vt:lpstr>KI_mall</vt:lpstr>
      <vt:lpstr>Diagram</vt:lpstr>
      <vt:lpstr>Child abuse and neglect- dental aspects and clinical features</vt:lpstr>
      <vt:lpstr>Pediatric dentists meets children with special needs</vt:lpstr>
      <vt:lpstr>Bild 3</vt:lpstr>
      <vt:lpstr>Bild 4</vt:lpstr>
      <vt:lpstr>Bild 5</vt:lpstr>
      <vt:lpstr>Bild 6</vt:lpstr>
      <vt:lpstr>Child abuse - a multiprofessional responsibility </vt:lpstr>
      <vt:lpstr>Bild 8</vt:lpstr>
      <vt:lpstr>Bild 9</vt:lpstr>
      <vt:lpstr>Bild 10</vt:lpstr>
      <vt:lpstr>Bild 11</vt:lpstr>
      <vt:lpstr>Bild 12</vt:lpstr>
      <vt:lpstr>Bild 13</vt:lpstr>
      <vt:lpstr>Sexual abuse</vt:lpstr>
      <vt:lpstr>Important note</vt:lpstr>
      <vt:lpstr>Emotional abuse</vt:lpstr>
      <vt:lpstr>Neglect</vt:lpstr>
      <vt:lpstr>When is it dental neglect?</vt:lpstr>
      <vt:lpstr>Assessing dental neglect</vt:lpstr>
      <vt:lpstr>Why parents fail to bring their children to dental appointments</vt:lpstr>
      <vt:lpstr>Important note</vt:lpstr>
      <vt:lpstr>When should we alert the social services?</vt:lpstr>
      <vt:lpstr>Bild 23</vt:lpstr>
      <vt:lpstr>Bild 24</vt:lpstr>
      <vt:lpstr>How do other professionals deal with this issue?</vt:lpstr>
      <vt:lpstr>Bild 26</vt:lpstr>
      <vt:lpstr>Bild 27</vt:lpstr>
      <vt:lpstr>Bild 28</vt:lpstr>
      <vt:lpstr>Bild 29</vt:lpstr>
      <vt:lpstr>Oral health in children  and adolescents - goals</vt:lpstr>
      <vt:lpstr>Bild 31</vt:lpstr>
    </vt:vector>
  </TitlesOfParts>
  <Company>Karolinska Institutet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Doktorandseminarie   Barn och ungdomar som far illa-  tandvårdens roll i omhändertagande och behandling </dc:title>
  <dc:creator>tha</dc:creator>
  <cp:lastModifiedBy>tha</cp:lastModifiedBy>
  <cp:revision>103</cp:revision>
  <cp:lastPrinted>2005-09-23T14:22:03Z</cp:lastPrinted>
  <dcterms:created xsi:type="dcterms:W3CDTF">2012-03-06T08:21:21Z</dcterms:created>
  <dcterms:modified xsi:type="dcterms:W3CDTF">2012-06-11T09:50:51Z</dcterms:modified>
</cp:coreProperties>
</file>